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xls" ContentType="application/vnd.ms-exce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3" r:id="rId2"/>
    <p:sldId id="257" r:id="rId3"/>
    <p:sldId id="258" r:id="rId4"/>
    <p:sldId id="259" r:id="rId5"/>
    <p:sldId id="260" r:id="rId6"/>
    <p:sldId id="261" r:id="rId7"/>
    <p:sldId id="262" r:id="rId8"/>
    <p:sldId id="264" r:id="rId9"/>
    <p:sldId id="265" r:id="rId10"/>
    <p:sldId id="273" r:id="rId11"/>
    <p:sldId id="272" r:id="rId12"/>
    <p:sldId id="266" r:id="rId13"/>
    <p:sldId id="267" r:id="rId14"/>
    <p:sldId id="268" r:id="rId15"/>
    <p:sldId id="269" r:id="rId16"/>
    <p:sldId id="270" r:id="rId17"/>
    <p:sldId id="271"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AF1769-68CC-4BD6-BE72-71A76A1D128D}" type="datetimeFigureOut">
              <a:rPr lang="en-US" smtClean="0"/>
              <a:t>10/25/2010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5864C4-AD5A-435A-8A1A-B3B12A1F05A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ln>
            <a:miter lim="800000"/>
            <a:headEnd/>
            <a:tailEnd/>
          </a:ln>
        </p:spPr>
        <p:txBody>
          <a:bodyPr wrap="square" numCol="1" anchor="t" anchorCtr="0" compatLnSpc="1">
            <a:prstTxWarp prst="textNoShape">
              <a:avLst/>
            </a:prstTxWarp>
          </a:bodyPr>
          <a:lstStyle/>
          <a:p>
            <a:pPr eaLnBrk="1" hangingPunct="1">
              <a:defRPr/>
            </a:pPr>
            <a:r>
              <a:rPr lang="en-US" sz="1100" dirty="0" smtClean="0">
                <a:solidFill>
                  <a:schemeClr val="tx1">
                    <a:lumMod val="95000"/>
                    <a:lumOff val="5000"/>
                  </a:schemeClr>
                </a:solidFill>
              </a:rPr>
              <a:t>Chapter 8:  Reporting and Interpreting Property, Plant and Equipment; Natural Resources; and Intangibles . </a:t>
            </a:r>
          </a:p>
        </p:txBody>
      </p:sp>
      <p:sp>
        <p:nvSpPr>
          <p:cNvPr id="4" name="Slide Number Placeholder 3"/>
          <p:cNvSpPr>
            <a:spLocks noGrp="1"/>
          </p:cNvSpPr>
          <p:nvPr>
            <p:ph type="sldNum" sz="quarter" idx="5"/>
          </p:nvPr>
        </p:nvSpPr>
        <p:spPr/>
        <p:txBody>
          <a:bodyPr/>
          <a:lstStyle/>
          <a:p>
            <a:pPr>
              <a:defRPr/>
            </a:pPr>
            <a:fld id="{2F1237C8-DEC9-4065-9173-EEC724AB4C79}"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441F823-8B6F-4D6E-A86C-FC8168FC7A3A}" type="slidenum">
              <a:rPr lang="en-US"/>
              <a:pPr>
                <a:defRPr/>
              </a:pPr>
              <a:t>14</a:t>
            </a:fld>
            <a:endParaRPr lang="en-US"/>
          </a:p>
        </p:txBody>
      </p:sp>
      <p:sp>
        <p:nvSpPr>
          <p:cNvPr id="82947" name="Rectangle 2"/>
          <p:cNvSpPr>
            <a:spLocks noRot="1" noChangeArrowheads="1" noTextEdit="1"/>
          </p:cNvSpPr>
          <p:nvPr>
            <p:ph type="sldImg"/>
          </p:nvPr>
        </p:nvSpPr>
        <p:spPr bwMode="auto">
          <a:noFill/>
          <a:ln>
            <a:solidFill>
              <a:srgbClr val="000000"/>
            </a:solidFill>
            <a:miter lim="800000"/>
            <a:headEnd/>
            <a:tailEnd/>
          </a:ln>
        </p:spPr>
      </p:sp>
      <p:sp>
        <p:nvSpPr>
          <p:cNvPr id="82948" name="Rectangle 3"/>
          <p:cNvSpPr>
            <a:spLocks noGrp="1" noChangeArrowheads="1"/>
          </p:cNvSpPr>
          <p:nvPr>
            <p:ph type="body" idx="1"/>
          </p:nvPr>
        </p:nvSpPr>
        <p:spPr bwMode="auto">
          <a:noFill/>
          <a:ln>
            <a:miter lim="800000"/>
            <a:headEnd/>
            <a:tailEnd/>
          </a:ln>
        </p:spPr>
        <p:txBody>
          <a:bodyPr wrap="square" numCol="1" anchor="t" anchorCtr="0" compatLnSpc="1">
            <a:prstTxWarp prst="textNoShape">
              <a:avLst/>
            </a:prstTxWarp>
          </a:bodyPr>
          <a:lstStyle/>
          <a:p>
            <a:r>
              <a:rPr lang="en-US" smtClean="0"/>
              <a:t>Part I.</a:t>
            </a:r>
          </a:p>
          <a:p>
            <a:r>
              <a:rPr lang="en-US" smtClean="0"/>
              <a:t>What is the amount of depreciation expense that should be recorded at the end of the 17</a:t>
            </a:r>
            <a:r>
              <a:rPr lang="en-US" baseline="30000" smtClean="0"/>
              <a:t>th</a:t>
            </a:r>
            <a:r>
              <a:rPr lang="en-US" smtClean="0"/>
              <a:t> year of use to bring the depreciation up to the date of sale?</a:t>
            </a:r>
          </a:p>
          <a:p>
            <a:endParaRPr lang="en-US" smtClean="0"/>
          </a:p>
          <a:p>
            <a:r>
              <a:rPr lang="en-US" smtClean="0"/>
              <a:t>Part II.</a:t>
            </a:r>
          </a:p>
          <a:p>
            <a:r>
              <a:rPr lang="en-US" smtClean="0"/>
              <a:t>The correct answer is choice b, $1,000,000.</a:t>
            </a:r>
          </a:p>
          <a:p>
            <a:r>
              <a:rPr lang="en-US" smtClean="0"/>
              <a:t>Annual depreciation expense is $1,000,000.  Since depreciation expense for the 17</a:t>
            </a:r>
            <a:r>
              <a:rPr lang="en-US" baseline="30000" smtClean="0"/>
              <a:t>th</a:t>
            </a:r>
            <a:r>
              <a:rPr lang="en-US" smtClean="0"/>
              <a:t> year of use has not been recorded, the amount should be recorded at the sale date. </a:t>
            </a:r>
          </a:p>
          <a:p>
            <a:endParaRPr lang="en-US" smtClean="0"/>
          </a:p>
          <a:p>
            <a:endParaRPr lang="en-US" smtClean="0"/>
          </a:p>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E0D5962-2634-4A33-8ED1-37C0D52FBD7F}" type="slidenum">
              <a:rPr lang="en-US"/>
              <a:pPr>
                <a:defRPr/>
              </a:pPr>
              <a:t>15</a:t>
            </a:fld>
            <a:endParaRPr lang="en-US"/>
          </a:p>
        </p:txBody>
      </p:sp>
      <p:sp>
        <p:nvSpPr>
          <p:cNvPr id="83971" name="Rectangle 2"/>
          <p:cNvSpPr>
            <a:spLocks noRot="1" noChangeArrowheads="1" noTextEdit="1"/>
          </p:cNvSpPr>
          <p:nvPr>
            <p:ph type="sldImg"/>
          </p:nvPr>
        </p:nvSpPr>
        <p:spPr bwMode="auto">
          <a:noFill/>
          <a:ln>
            <a:solidFill>
              <a:srgbClr val="000000"/>
            </a:solidFill>
            <a:miter lim="800000"/>
            <a:headEnd/>
            <a:tailEnd/>
          </a:ln>
        </p:spPr>
      </p:sp>
      <p:sp>
        <p:nvSpPr>
          <p:cNvPr id="83972" name="Rectangle 3"/>
          <p:cNvSpPr>
            <a:spLocks noGrp="1" noChangeArrowheads="1"/>
          </p:cNvSpPr>
          <p:nvPr>
            <p:ph type="body" idx="1"/>
          </p:nvPr>
        </p:nvSpPr>
        <p:spPr bwMode="auto">
          <a:noFill/>
          <a:ln>
            <a:miter lim="800000"/>
            <a:headEnd/>
            <a:tailEnd/>
          </a:ln>
        </p:spPr>
        <p:txBody>
          <a:bodyPr wrap="square" numCol="1" anchor="t" anchorCtr="0" compatLnSpc="1">
            <a:prstTxWarp prst="textNoShape">
              <a:avLst/>
            </a:prstTxWarp>
          </a:bodyPr>
          <a:lstStyle/>
          <a:p>
            <a:r>
              <a:rPr lang="en-US" smtClean="0"/>
              <a:t>Part I.</a:t>
            </a:r>
          </a:p>
          <a:p>
            <a:r>
              <a:rPr lang="en-US" smtClean="0"/>
              <a:t>After updating the depreciation, what is the equipment’s book value at the end of the 17</a:t>
            </a:r>
            <a:r>
              <a:rPr lang="en-US" baseline="30000" smtClean="0"/>
              <a:t>th</a:t>
            </a:r>
            <a:r>
              <a:rPr lang="en-US" smtClean="0"/>
              <a:t> year of use?</a:t>
            </a:r>
          </a:p>
          <a:p>
            <a:endParaRPr lang="en-US" smtClean="0"/>
          </a:p>
          <a:p>
            <a:r>
              <a:rPr lang="en-US" smtClean="0"/>
              <a:t>Part II.</a:t>
            </a:r>
          </a:p>
          <a:p>
            <a:r>
              <a:rPr lang="en-US" smtClean="0"/>
              <a:t>The correct answer is choice a, $3,000,000.</a:t>
            </a:r>
          </a:p>
          <a:p>
            <a:r>
              <a:rPr lang="en-US" smtClean="0"/>
              <a:t>Book value is calculated by subtracting the accumulated depreciation at the date of sale from the equipment’s acquisition cost.  </a:t>
            </a:r>
          </a:p>
          <a:p>
            <a:r>
              <a:rPr lang="en-US" smtClean="0"/>
              <a:t>The balance in the accumulated depreciation account is $17,000,000,  calculated by multiplying the depreciation of $1,000,000 per year times the 17  years the equipment was used before the sale.  Book value is the $20,000,000  acquisition cost minus the $17,000,000 of accumulated depreciation. </a:t>
            </a:r>
          </a:p>
          <a:p>
            <a:r>
              <a:rPr lang="en-US" smtClean="0"/>
              <a:t>Once we determine the book value of the asset, we can calculate any gain or loss involved with the disposal.</a:t>
            </a:r>
          </a:p>
          <a:p>
            <a:endParaRPr lang="en-US" smtClean="0"/>
          </a:p>
          <a:p>
            <a:endParaRPr lang="en-US" smtClean="0"/>
          </a:p>
          <a:p>
            <a:endParaRPr lang="en-US" smtClean="0"/>
          </a:p>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A5DF1C0-E91D-4C1D-9667-DE41BC03320E}" type="slidenum">
              <a:rPr lang="en-US"/>
              <a:pPr>
                <a:defRPr/>
              </a:pPr>
              <a:t>16</a:t>
            </a:fld>
            <a:endParaRPr lang="en-US"/>
          </a:p>
        </p:txBody>
      </p:sp>
      <p:sp>
        <p:nvSpPr>
          <p:cNvPr id="84995" name="Rectangle 2"/>
          <p:cNvSpPr>
            <a:spLocks noRot="1" noChangeArrowheads="1" noTextEdit="1"/>
          </p:cNvSpPr>
          <p:nvPr>
            <p:ph type="sldImg"/>
          </p:nvPr>
        </p:nvSpPr>
        <p:spPr bwMode="auto">
          <a:noFill/>
          <a:ln>
            <a:solidFill>
              <a:srgbClr val="000000"/>
            </a:solidFill>
            <a:miter lim="800000"/>
            <a:headEnd/>
            <a:tailEnd/>
          </a:ln>
        </p:spPr>
      </p:sp>
      <p:sp>
        <p:nvSpPr>
          <p:cNvPr id="84996" name="Rectangle 3"/>
          <p:cNvSpPr>
            <a:spLocks noGrp="1" noChangeArrowheads="1"/>
          </p:cNvSpPr>
          <p:nvPr>
            <p:ph type="body" idx="1"/>
          </p:nvPr>
        </p:nvSpPr>
        <p:spPr bwMode="auto">
          <a:noFill/>
          <a:ln>
            <a:miter lim="800000"/>
            <a:headEnd/>
            <a:tailEnd/>
          </a:ln>
        </p:spPr>
        <p:txBody>
          <a:bodyPr wrap="square" numCol="1" anchor="t" anchorCtr="0" compatLnSpc="1">
            <a:prstTxWarp prst="textNoShape">
              <a:avLst/>
            </a:prstTxWarp>
          </a:bodyPr>
          <a:lstStyle/>
          <a:p>
            <a:r>
              <a:rPr lang="en-US" smtClean="0"/>
              <a:t>Part I.</a:t>
            </a:r>
          </a:p>
          <a:p>
            <a:r>
              <a:rPr lang="en-US" smtClean="0"/>
              <a:t>Did the sale of the equipment result in a gain or a loss?</a:t>
            </a:r>
          </a:p>
          <a:p>
            <a:endParaRPr lang="en-US" smtClean="0"/>
          </a:p>
          <a:p>
            <a:r>
              <a:rPr lang="en-US" smtClean="0"/>
              <a:t>Part II.</a:t>
            </a:r>
          </a:p>
          <a:p>
            <a:r>
              <a:rPr lang="en-US" smtClean="0"/>
              <a:t>The correct answer is choice a, a gain of $2,000,000.</a:t>
            </a:r>
          </a:p>
          <a:p>
            <a:r>
              <a:rPr lang="en-US" smtClean="0"/>
              <a:t>To determine a gain or loss, compare the cash received of $5,000,000 with the book value of $3,000,000. Since Southwest received more cash than the book value, there is a gain of $2,000,000. </a:t>
            </a:r>
            <a:endParaRPr lang="en-US" smtClean="0">
              <a:solidFill>
                <a:srgbClr val="FF3300"/>
              </a:solidFill>
            </a:endParaRPr>
          </a:p>
          <a:p>
            <a:endParaRPr lang="en-US" smtClean="0"/>
          </a:p>
          <a:p>
            <a:endParaRPr lang="en-US" smtClean="0"/>
          </a:p>
          <a:p>
            <a:endParaRPr lang="en-US" smtClean="0"/>
          </a:p>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CE33AB0-30E6-4CB8-9744-845FB92B4636}" type="slidenum">
              <a:rPr lang="en-US"/>
              <a:pPr>
                <a:defRPr/>
              </a:pPr>
              <a:t>17</a:t>
            </a:fld>
            <a:endParaRPr lang="en-US"/>
          </a:p>
        </p:txBody>
      </p:sp>
      <p:sp>
        <p:nvSpPr>
          <p:cNvPr id="86019" name="Rectangle 2"/>
          <p:cNvSpPr>
            <a:spLocks noRot="1" noChangeArrowheads="1" noTextEdit="1"/>
          </p:cNvSpPr>
          <p:nvPr>
            <p:ph type="sldImg"/>
          </p:nvPr>
        </p:nvSpPr>
        <p:spPr bwMode="auto">
          <a:noFill/>
          <a:ln>
            <a:solidFill>
              <a:srgbClr val="000000"/>
            </a:solidFill>
            <a:miter lim="800000"/>
            <a:headEnd/>
            <a:tailEnd/>
          </a:ln>
        </p:spPr>
      </p:sp>
      <p:sp>
        <p:nvSpPr>
          <p:cNvPr id="86020" name="Rectangle 3"/>
          <p:cNvSpPr>
            <a:spLocks noGrp="1" noChangeArrowheads="1"/>
          </p:cNvSpPr>
          <p:nvPr>
            <p:ph type="body" idx="1"/>
          </p:nvPr>
        </p:nvSpPr>
        <p:spPr bwMode="auto">
          <a:noFill/>
          <a:ln>
            <a:miter lim="800000"/>
            <a:headEnd/>
            <a:tailEnd/>
          </a:ln>
        </p:spPr>
        <p:txBody>
          <a:bodyPr wrap="square" numCol="1" anchor="t" anchorCtr="0" compatLnSpc="1">
            <a:prstTxWarp prst="textNoShape">
              <a:avLst/>
            </a:prstTxWarp>
          </a:bodyPr>
          <a:lstStyle/>
          <a:p>
            <a:r>
              <a:rPr lang="en-US" smtClean="0"/>
              <a:t>Part I.</a:t>
            </a:r>
          </a:p>
          <a:p>
            <a:r>
              <a:rPr lang="en-US" smtClean="0"/>
              <a:t>Let’s prepare the journal entry to record the sale transaction now that we have  all the necessary pieces of information.</a:t>
            </a:r>
          </a:p>
          <a:p>
            <a:endParaRPr lang="en-US" smtClean="0"/>
          </a:p>
          <a:p>
            <a:r>
              <a:rPr lang="en-US" smtClean="0"/>
              <a:t>Part II.</a:t>
            </a:r>
          </a:p>
          <a:p>
            <a:r>
              <a:rPr lang="en-US" smtClean="0"/>
              <a:t>We record the disposal with debits to the cash account for $5,000,000 and to the accumulated depreciation account for $17,000,000.  The debit to accumulated depreciation eliminates the account balance.  Next we credit gain on sale for $2,000,000 and finally, we credit flight equipment for the original cost of $20,000,000.  The credit to flight equipment removes the equipment from Southwest’s books. </a:t>
            </a:r>
          </a:p>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65DA1E0-D2E3-4D72-BA78-2BC944699EA2}" type="slidenum">
              <a:rPr lang="en-US"/>
              <a:pPr>
                <a:defRPr/>
              </a:pPr>
              <a:t>2</a:t>
            </a:fld>
            <a:endParaRPr lang="en-US"/>
          </a:p>
        </p:txBody>
      </p:sp>
      <p:sp>
        <p:nvSpPr>
          <p:cNvPr id="747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4756" name="Rectangle 3"/>
          <p:cNvSpPr>
            <a:spLocks noGrp="1" noChangeArrowheads="1"/>
          </p:cNvSpPr>
          <p:nvPr>
            <p:ph type="body" idx="1"/>
          </p:nvPr>
        </p:nvSpPr>
        <p:spPr bwMode="auto">
          <a:noFill/>
          <a:ln>
            <a:miter lim="800000"/>
            <a:headEnd/>
            <a:tailEnd/>
          </a:ln>
        </p:spPr>
        <p:txBody>
          <a:bodyPr wrap="square" numCol="1" anchor="t" anchorCtr="0" compatLnSpc="1">
            <a:prstTxWarp prst="textNoShape">
              <a:avLst/>
            </a:prstTxWarp>
          </a:bodyPr>
          <a:lstStyle/>
          <a:p>
            <a:r>
              <a:rPr lang="en-US" smtClean="0"/>
              <a:t>One of the reasons to consider the declining-balance method is that it is an attempt to match depreciation expense and repair expenses to focus on the overall cost of ownership.</a:t>
            </a:r>
          </a:p>
          <a:p>
            <a:r>
              <a:rPr lang="en-US" smtClean="0"/>
              <a:t>In the early years of the asset’s life, depreciation under the declining balance method is high and, generally, repair expenses are low.  Conversely, in the later years of an asset’s life, depreciation expense is less but repair expenses are usually higher. </a:t>
            </a:r>
          </a:p>
          <a:p>
            <a:r>
              <a:rPr lang="en-US" smtClean="0"/>
              <a:t>So, over the life of the asset we attempt to equalize the total cost of ownership each year.</a:t>
            </a:r>
          </a:p>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78304E1-D538-4782-8FE7-B2DA8E041414}" type="slidenum">
              <a:rPr lang="en-US"/>
              <a:pPr>
                <a:defRPr/>
              </a:pPr>
              <a:t>3</a:t>
            </a:fld>
            <a:endParaRPr lang="en-US"/>
          </a:p>
        </p:txBody>
      </p:sp>
      <p:sp>
        <p:nvSpPr>
          <p:cNvPr id="757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5780" name="Rectangle 3"/>
          <p:cNvSpPr>
            <a:spLocks noGrp="1" noChangeArrowheads="1"/>
          </p:cNvSpPr>
          <p:nvPr>
            <p:ph type="body" idx="1"/>
          </p:nvPr>
        </p:nvSpPr>
        <p:spPr bwMode="auto">
          <a:noFill/>
          <a:ln>
            <a:miter lim="800000"/>
            <a:headEnd/>
            <a:tailEnd/>
          </a:ln>
        </p:spPr>
        <p:txBody>
          <a:bodyPr wrap="square" numCol="1" anchor="t" anchorCtr="0" compatLnSpc="1">
            <a:prstTxWarp prst="textNoShape">
              <a:avLst/>
            </a:prstTxWarp>
          </a:bodyPr>
          <a:lstStyle/>
          <a:p>
            <a:r>
              <a:rPr lang="en-US" smtClean="0"/>
              <a:t>Part I.</a:t>
            </a:r>
          </a:p>
          <a:p>
            <a:r>
              <a:rPr lang="en-US" smtClean="0"/>
              <a:t>Calculating depreciation expense under the declining-balance method is a two step process. The first step is to calculate the double-declining-balance depreciation rate.  We do this by dividing two by the useful life in years.  We can convert this number to a percentage by multiplying by 100 percent. </a:t>
            </a:r>
          </a:p>
          <a:p>
            <a:r>
              <a:rPr lang="en-US" smtClean="0"/>
              <a:t>Next, we determine depreciation expense by multiplying the double-declining-balance rate times the asset’s beginning-of-the-period book value. The double-declining-balance method ignores estimated residual value.</a:t>
            </a:r>
          </a:p>
          <a:p>
            <a:r>
              <a:rPr lang="en-US" smtClean="0"/>
              <a:t>Let’s continue with our Southwest example.</a:t>
            </a:r>
          </a:p>
          <a:p>
            <a:endParaRPr lang="en-US" smtClean="0"/>
          </a:p>
          <a:p>
            <a:r>
              <a:rPr lang="en-US" smtClean="0"/>
              <a:t>Part II.</a:t>
            </a:r>
          </a:p>
          <a:p>
            <a:r>
              <a:rPr lang="en-US" smtClean="0"/>
              <a:t>At the beginning of the year, Southwest purchased equipment for $62,500 cash.  The equipment has an estimated useful life of 3 years and an estimated residual value of $2,500.  </a:t>
            </a:r>
          </a:p>
          <a:p>
            <a:r>
              <a:rPr lang="en-US" smtClean="0"/>
              <a:t>Calculate the depreciation expense for the first two years.</a:t>
            </a:r>
          </a:p>
          <a:p>
            <a:r>
              <a:rPr lang="en-US" smtClean="0"/>
              <a:t>Don’t forget that residual value is not used in the double-declining-balance method computations.</a:t>
            </a:r>
          </a:p>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2EC6C95-9AF5-4709-826E-3C2B117247A2}" type="slidenum">
              <a:rPr lang="en-US"/>
              <a:pPr>
                <a:defRPr/>
              </a:pPr>
              <a:t>4</a:t>
            </a:fld>
            <a:endParaRPr lang="en-US"/>
          </a:p>
        </p:txBody>
      </p:sp>
      <p:sp>
        <p:nvSpPr>
          <p:cNvPr id="768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6804" name="Rectangle 3"/>
          <p:cNvSpPr>
            <a:spLocks noGrp="1" noChangeArrowheads="1"/>
          </p:cNvSpPr>
          <p:nvPr>
            <p:ph type="body" idx="1"/>
          </p:nvPr>
        </p:nvSpPr>
        <p:spPr bwMode="auto">
          <a:noFill/>
          <a:ln>
            <a:miter lim="800000"/>
            <a:headEnd/>
            <a:tailEnd/>
          </a:ln>
        </p:spPr>
        <p:txBody>
          <a:bodyPr wrap="square" numCol="1" anchor="t" anchorCtr="0" compatLnSpc="1">
            <a:prstTxWarp prst="textNoShape">
              <a:avLst/>
            </a:prstTxWarp>
          </a:bodyPr>
          <a:lstStyle/>
          <a:p>
            <a:r>
              <a:rPr lang="en-US" smtClean="0"/>
              <a:t>Part I.</a:t>
            </a:r>
          </a:p>
          <a:p>
            <a:r>
              <a:rPr lang="en-US" smtClean="0"/>
              <a:t>Here is our double-declining-balance method equation.  Calculate the depreciation expense for the first year before advancing. </a:t>
            </a:r>
          </a:p>
          <a:p>
            <a:endParaRPr lang="en-US" smtClean="0"/>
          </a:p>
          <a:p>
            <a:r>
              <a:rPr lang="en-US" smtClean="0"/>
              <a:t>Part II.</a:t>
            </a:r>
          </a:p>
          <a:p>
            <a:r>
              <a:rPr lang="en-US" smtClean="0"/>
              <a:t>At the start of the first year the book value of the asset is its acquisition cost of $62,500.  For the first year, to determine depreciation expense, we multiply the book value of $62,500 times the double-declining-balance rate of two-thirds and find the depreciation expense of $41,667. </a:t>
            </a:r>
          </a:p>
          <a:p>
            <a:endParaRPr lang="en-US" smtClean="0"/>
          </a:p>
          <a:p>
            <a:r>
              <a:rPr lang="en-US" smtClean="0"/>
              <a:t>Part III.</a:t>
            </a:r>
          </a:p>
          <a:p>
            <a:r>
              <a:rPr lang="en-US" smtClean="0"/>
              <a:t>At the start of the second year the book value of the asset is its acquisition cost of $62,500 minus the first year’s depreciation of $41,667.</a:t>
            </a:r>
          </a:p>
          <a:p>
            <a:r>
              <a:rPr lang="en-US" smtClean="0"/>
              <a:t>To determine depreciation expense, we multiply the book value times the double-declining-balance rate of two-thirds and find the depreciation expense of $13,889. </a:t>
            </a:r>
          </a:p>
          <a:p>
            <a:r>
              <a:rPr lang="en-US" smtClean="0"/>
              <a:t>Let’s look at a depreciation table for our asset.</a:t>
            </a:r>
          </a:p>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A0F3064-E459-4C8C-9159-6F6DC89062B9}" type="slidenum">
              <a:rPr lang="en-US"/>
              <a:pPr>
                <a:defRPr/>
              </a:pPr>
              <a:t>5</a:t>
            </a:fld>
            <a:endParaRPr lang="en-US"/>
          </a:p>
        </p:txBody>
      </p:sp>
      <p:sp>
        <p:nvSpPr>
          <p:cNvPr id="778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7828" name="Rectangle 3"/>
          <p:cNvSpPr>
            <a:spLocks noGrp="1" noChangeArrowheads="1"/>
          </p:cNvSpPr>
          <p:nvPr>
            <p:ph type="body" idx="1"/>
          </p:nvPr>
        </p:nvSpPr>
        <p:spPr bwMode="auto">
          <a:noFill/>
          <a:ln>
            <a:miter lim="800000"/>
            <a:headEnd/>
            <a:tailEnd/>
          </a:ln>
        </p:spPr>
        <p:txBody>
          <a:bodyPr wrap="square" numCol="1" anchor="t" anchorCtr="0" compatLnSpc="1">
            <a:prstTxWarp prst="textNoShape">
              <a:avLst/>
            </a:prstTxWarp>
          </a:bodyPr>
          <a:lstStyle/>
          <a:p>
            <a:r>
              <a:rPr lang="en-US" smtClean="0"/>
              <a:t>While we always want the book value to be equal to estimated residual value at the end of the asset’s useful life, it just will not work properly using the double-declining- balance method.</a:t>
            </a:r>
          </a:p>
          <a:p>
            <a:r>
              <a:rPr lang="en-US" smtClean="0"/>
              <a:t>As you can see, the book value of the asset at the end of the third year is $2,315.  It should be $2,500. The only way we can make this work is to force depreciation expense in the last year to be the amount needed to bring the book value down to the $2,500 estimated residual value.</a:t>
            </a:r>
          </a:p>
          <a:p>
            <a:r>
              <a:rPr lang="en-US" smtClean="0"/>
              <a:t>Let’s look at a corrected schedule.</a:t>
            </a:r>
          </a:p>
          <a:p>
            <a:endParaRPr lang="en-US" smtClean="0"/>
          </a:p>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759EBC1-62D0-4992-A228-170E28CB32E5}" type="slidenum">
              <a:rPr lang="en-US"/>
              <a:pPr>
                <a:defRPr/>
              </a:pPr>
              <a:t>6</a:t>
            </a:fld>
            <a:endParaRPr lang="en-US"/>
          </a:p>
        </p:txBody>
      </p:sp>
      <p:sp>
        <p:nvSpPr>
          <p:cNvPr id="788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8852" name="Rectangle 3"/>
          <p:cNvSpPr>
            <a:spLocks noGrp="1" noChangeArrowheads="1"/>
          </p:cNvSpPr>
          <p:nvPr>
            <p:ph type="body" idx="1"/>
          </p:nvPr>
        </p:nvSpPr>
        <p:spPr bwMode="auto">
          <a:noFill/>
          <a:ln>
            <a:miter lim="800000"/>
            <a:headEnd/>
            <a:tailEnd/>
          </a:ln>
        </p:spPr>
        <p:txBody>
          <a:bodyPr wrap="square" numCol="1" anchor="t" anchorCtr="0" compatLnSpc="1">
            <a:prstTxWarp prst="textNoShape">
              <a:avLst/>
            </a:prstTxWarp>
          </a:bodyPr>
          <a:lstStyle/>
          <a:p>
            <a:r>
              <a:rPr lang="en-US" smtClean="0"/>
              <a:t>In the third year, depreciation expense is limited to the amount that will reduce the book value to the estimated residual value of $2,500.</a:t>
            </a:r>
          </a:p>
          <a:p>
            <a:r>
              <a:rPr lang="en-US" smtClean="0"/>
              <a:t>For the third year, we will record depreciation expense of $4,444. We determine this amount by subtracting the residual value of $2,500 from the book value at the end of the second year, $6,944.</a:t>
            </a:r>
          </a:p>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9FD0541-BB13-42ED-A3E6-8DC4B7B80235}" type="slidenum">
              <a:rPr lang="en-US"/>
              <a:pPr>
                <a:defRPr/>
              </a:pPr>
              <a:t>9</a:t>
            </a:fld>
            <a:endParaRPr lang="en-US"/>
          </a:p>
        </p:txBody>
      </p:sp>
      <p:sp>
        <p:nvSpPr>
          <p:cNvPr id="79875" name="Rectangle 2"/>
          <p:cNvSpPr>
            <a:spLocks noRot="1" noChangeArrowheads="1" noTextEdit="1"/>
          </p:cNvSpPr>
          <p:nvPr>
            <p:ph type="sldImg"/>
          </p:nvPr>
        </p:nvSpPr>
        <p:spPr bwMode="auto">
          <a:noFill/>
          <a:ln>
            <a:solidFill>
              <a:srgbClr val="000000"/>
            </a:solidFill>
            <a:miter lim="800000"/>
            <a:headEnd/>
            <a:tailEnd/>
          </a:ln>
        </p:spPr>
      </p:sp>
      <p:sp>
        <p:nvSpPr>
          <p:cNvPr id="79876" name="Rectangle 3"/>
          <p:cNvSpPr>
            <a:spLocks noGrp="1" noChangeArrowheads="1"/>
          </p:cNvSpPr>
          <p:nvPr>
            <p:ph type="body" idx="1"/>
          </p:nvPr>
        </p:nvSpPr>
        <p:spPr bwMode="auto">
          <a:noFill/>
          <a:ln>
            <a:miter lim="800000"/>
            <a:headEnd/>
            <a:tailEnd/>
          </a:ln>
        </p:spPr>
        <p:txBody>
          <a:bodyPr wrap="square" numCol="1" anchor="t" anchorCtr="0" compatLnSpc="1">
            <a:prstTxWarp prst="textNoShape">
              <a:avLst/>
            </a:prstTxWarp>
          </a:bodyPr>
          <a:lstStyle/>
          <a:p>
            <a:r>
              <a:rPr lang="en-US" smtClean="0"/>
              <a:t>Part I.</a:t>
            </a:r>
          </a:p>
          <a:p>
            <a:r>
              <a:rPr lang="en-US" smtClean="0"/>
              <a:t>If an asset’s value decreases and cannot be recovered through future use or sale, the asset is considered to be impaired.  An impairment can be the result of a casualty, obsolescence, or the lack of demand for the asset’s services. </a:t>
            </a:r>
          </a:p>
          <a:p>
            <a:endParaRPr lang="en-US" smtClean="0"/>
          </a:p>
          <a:p>
            <a:r>
              <a:rPr lang="en-US" smtClean="0"/>
              <a:t>Part II.</a:t>
            </a:r>
          </a:p>
          <a:p>
            <a:r>
              <a:rPr lang="en-US" smtClean="0"/>
              <a:t>The impaired asset should be written down to its net realizable value resulting in a loss being recognized.</a:t>
            </a:r>
          </a:p>
          <a:p>
            <a:endParaRPr lang="en-US" smtClean="0"/>
          </a:p>
          <a:p>
            <a:r>
              <a:rPr lang="en-US" smtClean="0"/>
              <a:t>Part III.</a:t>
            </a:r>
          </a:p>
          <a:p>
            <a:r>
              <a:rPr lang="en-US" smtClean="0"/>
              <a:t>A business may voluntarily dispose of an asset by selling it, trading it, or retiring it.  A business may also dispose of an asset involuntarily as the result of a casualty such as a fire or accident. </a:t>
            </a:r>
          </a:p>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96B8FDB-6AFE-4E7B-8734-C60CBD39B857}" type="slidenum">
              <a:rPr lang="en-US"/>
              <a:pPr>
                <a:defRPr/>
              </a:pPr>
              <a:t>12</a:t>
            </a:fld>
            <a:endParaRPr lang="en-US"/>
          </a:p>
        </p:txBody>
      </p:sp>
      <p:sp>
        <p:nvSpPr>
          <p:cNvPr id="80899" name="Rectangle 2"/>
          <p:cNvSpPr>
            <a:spLocks noRot="1" noChangeArrowheads="1" noTextEdit="1"/>
          </p:cNvSpPr>
          <p:nvPr>
            <p:ph type="sldImg"/>
          </p:nvPr>
        </p:nvSpPr>
        <p:spPr bwMode="auto">
          <a:noFill/>
          <a:ln>
            <a:solidFill>
              <a:srgbClr val="000000"/>
            </a:solidFill>
            <a:miter lim="800000"/>
            <a:headEnd/>
            <a:tailEnd/>
          </a:ln>
        </p:spPr>
      </p:sp>
      <p:sp>
        <p:nvSpPr>
          <p:cNvPr id="80900" name="Rectangle 3"/>
          <p:cNvSpPr>
            <a:spLocks noGrp="1" noChangeArrowheads="1"/>
          </p:cNvSpPr>
          <p:nvPr>
            <p:ph type="body" idx="1"/>
          </p:nvPr>
        </p:nvSpPr>
        <p:spPr bwMode="auto">
          <a:noFill/>
          <a:ln>
            <a:miter lim="800000"/>
            <a:headEnd/>
            <a:tailEnd/>
          </a:ln>
        </p:spPr>
        <p:txBody>
          <a:bodyPr wrap="square" numCol="1" anchor="t" anchorCtr="0" compatLnSpc="1">
            <a:prstTxWarp prst="textNoShape">
              <a:avLst/>
            </a:prstTxWarp>
          </a:bodyPr>
          <a:lstStyle/>
          <a:p>
            <a:r>
              <a:rPr lang="en-US" smtClean="0"/>
              <a:t>Part I.</a:t>
            </a:r>
          </a:p>
          <a:p>
            <a:r>
              <a:rPr lang="en-US" smtClean="0"/>
              <a:t>When we dispose of a plant asset, the first thing we do is update depreciation to the date of disposal.  After completing the update we can record the disposal with a journal entry. </a:t>
            </a:r>
          </a:p>
          <a:p>
            <a:endParaRPr lang="en-US" smtClean="0"/>
          </a:p>
          <a:p>
            <a:r>
              <a:rPr lang="en-US" smtClean="0"/>
              <a:t>Part II.</a:t>
            </a:r>
          </a:p>
          <a:p>
            <a:r>
              <a:rPr lang="en-US" smtClean="0"/>
              <a:t>We start the journal entry by recording a debit to the cash account, if cash was received, or credit the cash account, if cash was paid by the company. In addition, we must determine whether a gain or loss is associated with the disposal. A gain is recorded with a credit, just like revenue, and a loss is recorded with a debit, just like an expense account. </a:t>
            </a:r>
          </a:p>
          <a:p>
            <a:endParaRPr lang="en-US" smtClean="0"/>
          </a:p>
          <a:p>
            <a:r>
              <a:rPr lang="en-US" smtClean="0"/>
              <a:t>Part III</a:t>
            </a:r>
          </a:p>
          <a:p>
            <a:r>
              <a:rPr lang="en-US" smtClean="0"/>
              <a:t>We complete the entry by removing the plant asset’s cost from our books with a credit, and by removing related accumulated depreciation with a debit. </a:t>
            </a:r>
          </a:p>
          <a:p>
            <a:r>
              <a:rPr lang="en-US" smtClean="0"/>
              <a:t>Let’s see how we calculate the gain or loss associated with the disposal.</a:t>
            </a:r>
          </a:p>
          <a:p>
            <a:endParaRPr lang="en-US" smtClean="0"/>
          </a:p>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EE586E3-6371-4512-94A6-EB6C900EDF68}" type="slidenum">
              <a:rPr lang="en-US"/>
              <a:pPr>
                <a:defRPr/>
              </a:pPr>
              <a:t>13</a:t>
            </a:fld>
            <a:endParaRPr lang="en-US"/>
          </a:p>
        </p:txBody>
      </p:sp>
      <p:sp>
        <p:nvSpPr>
          <p:cNvPr id="81923" name="Rectangle 2"/>
          <p:cNvSpPr>
            <a:spLocks noRot="1" noChangeArrowheads="1" noTextEdit="1"/>
          </p:cNvSpPr>
          <p:nvPr>
            <p:ph type="sldImg"/>
          </p:nvPr>
        </p:nvSpPr>
        <p:spPr bwMode="auto">
          <a:noFill/>
          <a:ln>
            <a:solidFill>
              <a:srgbClr val="000000"/>
            </a:solidFill>
            <a:miter lim="800000"/>
            <a:headEnd/>
            <a:tailEnd/>
          </a:ln>
        </p:spPr>
      </p:sp>
      <p:sp>
        <p:nvSpPr>
          <p:cNvPr id="81924" name="Rectangle 3"/>
          <p:cNvSpPr>
            <a:spLocks noGrp="1" noChangeArrowheads="1"/>
          </p:cNvSpPr>
          <p:nvPr>
            <p:ph type="body" idx="1"/>
          </p:nvPr>
        </p:nvSpPr>
        <p:spPr bwMode="auto">
          <a:noFill/>
          <a:ln>
            <a:miter lim="800000"/>
            <a:headEnd/>
            <a:tailEnd/>
          </a:ln>
        </p:spPr>
        <p:txBody>
          <a:bodyPr wrap="square" numCol="1" anchor="t" anchorCtr="0" compatLnSpc="1">
            <a:prstTxWarp prst="textNoShape">
              <a:avLst/>
            </a:prstTxWarp>
          </a:bodyPr>
          <a:lstStyle/>
          <a:p>
            <a:r>
              <a:rPr lang="en-US" smtClean="0"/>
              <a:t>Part I.</a:t>
            </a:r>
          </a:p>
          <a:p>
            <a:r>
              <a:rPr lang="en-US" smtClean="0"/>
              <a:t>If the amount of cash received is greater than the book value of the asset (cost less accumulated depreciation), a gain is associated with the disposal.  If the cash received is less than the book value of the asset, a loss will be recorded. When the amount of cash is exactly equal to the book value of the asset, there will be no gain or loss in connection with the disposal. </a:t>
            </a:r>
          </a:p>
          <a:p>
            <a:r>
              <a:rPr lang="en-US" smtClean="0"/>
              <a:t>Now let’s look at a specific example of a disposal of a plant asset.</a:t>
            </a:r>
          </a:p>
          <a:p>
            <a:endParaRPr lang="en-US" smtClean="0"/>
          </a:p>
          <a:p>
            <a:r>
              <a:rPr lang="en-US" smtClean="0"/>
              <a:t>Part II.</a:t>
            </a:r>
          </a:p>
          <a:p>
            <a:pPr>
              <a:spcBef>
                <a:spcPct val="20000"/>
              </a:spcBef>
            </a:pPr>
            <a:r>
              <a:rPr lang="en-US" smtClean="0"/>
              <a:t>Southwest Airlines sold flight equipment for $5,000,000 cash at the end of its</a:t>
            </a:r>
            <a:br>
              <a:rPr lang="en-US" smtClean="0"/>
            </a:br>
            <a:r>
              <a:rPr lang="en-US" smtClean="0"/>
              <a:t>17th year of use.  The flight equipment originally cost $20,000,000, and was depreciated using the straight-line method with zero residual value</a:t>
            </a:r>
            <a:br>
              <a:rPr lang="en-US" smtClean="0"/>
            </a:br>
            <a:r>
              <a:rPr lang="en-US" smtClean="0"/>
              <a:t>and a useful life of 20 years. </a:t>
            </a:r>
          </a:p>
          <a:p>
            <a:r>
              <a:rPr lang="en-US" smtClean="0"/>
              <a:t>We will use this information with a series of multiple choice questions to give you some practice accounting for the disposal of a long-lived asset.  Try to answer each question before advancing to the next slide.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CC4EE0-AF6E-48B6-B3B1-36798470E45D}" type="datetimeFigureOut">
              <a:rPr lang="en-US" smtClean="0"/>
              <a:t>10/25/2010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DFC18-F449-4ADF-930D-BC957F5AB51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CC4EE0-AF6E-48B6-B3B1-36798470E45D}" type="datetimeFigureOut">
              <a:rPr lang="en-US" smtClean="0"/>
              <a:t>10/25/2010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DFC18-F449-4ADF-930D-BC957F5AB51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CC4EE0-AF6E-48B6-B3B1-36798470E45D}" type="datetimeFigureOut">
              <a:rPr lang="en-US" smtClean="0"/>
              <a:t>10/25/2010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DFC18-F449-4ADF-930D-BC957F5AB51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CC4EE0-AF6E-48B6-B3B1-36798470E45D}" type="datetimeFigureOut">
              <a:rPr lang="en-US" smtClean="0"/>
              <a:t>10/25/2010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DFC18-F449-4ADF-930D-BC957F5AB51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CC4EE0-AF6E-48B6-B3B1-36798470E45D}" type="datetimeFigureOut">
              <a:rPr lang="en-US" smtClean="0"/>
              <a:t>10/25/2010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DFC18-F449-4ADF-930D-BC957F5AB51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CC4EE0-AF6E-48B6-B3B1-36798470E45D}" type="datetimeFigureOut">
              <a:rPr lang="en-US" smtClean="0"/>
              <a:t>10/25/2010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7DFC18-F449-4ADF-930D-BC957F5AB51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CC4EE0-AF6E-48B6-B3B1-36798470E45D}" type="datetimeFigureOut">
              <a:rPr lang="en-US" smtClean="0"/>
              <a:t>10/25/2010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7DFC18-F449-4ADF-930D-BC957F5AB51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CC4EE0-AF6E-48B6-B3B1-36798470E45D}" type="datetimeFigureOut">
              <a:rPr lang="en-US" smtClean="0"/>
              <a:t>10/25/2010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7DFC18-F449-4ADF-930D-BC957F5AB51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CC4EE0-AF6E-48B6-B3B1-36798470E45D}" type="datetimeFigureOut">
              <a:rPr lang="en-US" smtClean="0"/>
              <a:t>10/25/2010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7DFC18-F449-4ADF-930D-BC957F5AB51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CC4EE0-AF6E-48B6-B3B1-36798470E45D}" type="datetimeFigureOut">
              <a:rPr lang="en-US" smtClean="0"/>
              <a:t>10/25/2010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7DFC18-F449-4ADF-930D-BC957F5AB51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CC4EE0-AF6E-48B6-B3B1-36798470E45D}" type="datetimeFigureOut">
              <a:rPr lang="en-US" smtClean="0"/>
              <a:t>10/25/2010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7DFC18-F449-4ADF-930D-BC957F5AB51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CC4EE0-AF6E-48B6-B3B1-36798470E45D}" type="datetimeFigureOut">
              <a:rPr lang="en-US" smtClean="0"/>
              <a:t>10/25/2010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7DFC18-F449-4ADF-930D-BC957F5AB51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2.bin"/></Relationships>
</file>

<file path=ppt/slides/_rels/slide1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6.xml"/><Relationship Id="rId1" Type="http://schemas.openxmlformats.org/officeDocument/2006/relationships/vmlDrawing" Target="../drawings/vmlDrawing5.vml"/><Relationship Id="rId5" Type="http://schemas.openxmlformats.org/officeDocument/2006/relationships/image" Target="../media/image2.wmf"/><Relationship Id="rId4" Type="http://schemas.openxmlformats.org/officeDocument/2006/relationships/oleObject" Target="../embeddings/Microsoft_Office_Excel_97-2003_Worksheet3.xls"/></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oleObject" Target="../embeddings/Microsoft_Office_Excel_97-2003_Worksheet2.xls"/></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3397250"/>
            <a:ext cx="6858000" cy="1600200"/>
          </a:xfrm>
        </p:spPr>
        <p:txBody>
          <a:bodyPr>
            <a:normAutofit/>
          </a:bodyPr>
          <a:lstStyle/>
          <a:p>
            <a:pPr eaLnBrk="1" fontAlgn="auto" hangingPunct="1">
              <a:spcAft>
                <a:spcPts val="0"/>
              </a:spcAft>
              <a:defRPr/>
            </a:pPr>
            <a:r>
              <a:rPr lang="en-US" sz="3600" dirty="0" smtClean="0">
                <a:solidFill>
                  <a:srgbClr val="0070C0"/>
                </a:solidFill>
                <a:effectLst>
                  <a:outerShdw blurRad="38100" dist="38100" dir="2700000" algn="tl">
                    <a:srgbClr val="000000">
                      <a:alpha val="43137"/>
                    </a:srgbClr>
                  </a:outerShdw>
                </a:effectLst>
              </a:rPr>
              <a:t>Partial Year Depreciation, Disposals, and Impairment</a:t>
            </a:r>
            <a:endParaRPr lang="en-US" sz="3600" dirty="0">
              <a:solidFill>
                <a:srgbClr val="0070C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371600" y="5181600"/>
            <a:ext cx="6400800" cy="457200"/>
          </a:xfrm>
        </p:spPr>
        <p:txBody>
          <a:bodyPr>
            <a:normAutofit fontScale="92500" lnSpcReduction="10000"/>
          </a:bodyPr>
          <a:lstStyle/>
          <a:p>
            <a:pPr eaLnBrk="1" fontAlgn="auto" hangingPunct="1">
              <a:spcAft>
                <a:spcPts val="0"/>
              </a:spcAft>
              <a:buFont typeface="Wingdings 3"/>
              <a:buNone/>
              <a:defRPr/>
            </a:pPr>
            <a:r>
              <a:rPr lang="en-US" sz="2800" dirty="0" smtClean="0"/>
              <a:t>Chapter 8</a:t>
            </a:r>
            <a:endParaRPr lang="en-US" sz="2800" dirty="0"/>
          </a:p>
        </p:txBody>
      </p:sp>
      <p:pic>
        <p:nvPicPr>
          <p:cNvPr id="1027" name="Picture 3" descr="C:\Documents and Settings\Jon A. Booker\Local Settings\Temporary Internet Files\Content.IE5\KPU457YS\MCj02955500000[1].wmf"/>
          <p:cNvPicPr>
            <a:picLocks noChangeAspect="1" noChangeArrowheads="1"/>
          </p:cNvPicPr>
          <p:nvPr/>
        </p:nvPicPr>
        <p:blipFill>
          <a:blip r:embed="rId3" cstate="print"/>
          <a:srcRect/>
          <a:stretch>
            <a:fillRect/>
          </a:stretch>
        </p:blipFill>
        <p:spPr bwMode="auto">
          <a:xfrm>
            <a:off x="2362200" y="914400"/>
            <a:ext cx="4441825" cy="2286000"/>
          </a:xfrm>
          <a:prstGeom prst="rect">
            <a:avLst/>
          </a:prstGeom>
          <a:ln>
            <a:noFill/>
          </a:ln>
          <a:effectLst>
            <a:outerShdw blurRad="292100" dist="139700" dir="2700000" algn="tl" rotWithShape="0">
              <a:srgbClr val="333333">
                <a:alpha val="65000"/>
              </a:srgbClr>
            </a:outerShdw>
          </a:effectLst>
        </p:spPr>
      </p:pic>
      <p:sp>
        <p:nvSpPr>
          <p:cNvPr id="37893" name="TextBox 6"/>
          <p:cNvSpPr txBox="1">
            <a:spLocks noChangeArrowheads="1"/>
          </p:cNvSpPr>
          <p:nvPr/>
        </p:nvSpPr>
        <p:spPr bwMode="auto">
          <a:xfrm>
            <a:off x="0" y="6611938"/>
            <a:ext cx="1828800" cy="246062"/>
          </a:xfrm>
          <a:prstGeom prst="rect">
            <a:avLst/>
          </a:prstGeom>
          <a:noFill/>
          <a:ln w="9525">
            <a:noFill/>
            <a:miter lim="800000"/>
            <a:headEnd/>
            <a:tailEnd/>
          </a:ln>
        </p:spPr>
        <p:txBody>
          <a:bodyPr>
            <a:spAutoFit/>
          </a:bodyPr>
          <a:lstStyle/>
          <a:p>
            <a:r>
              <a:rPr lang="en-US" sz="1000">
                <a:latin typeface="Calibri" pitchFamily="34" charset="0"/>
              </a:rPr>
              <a:t>McGraw-Hill/Irwin</a:t>
            </a:r>
          </a:p>
        </p:txBody>
      </p:sp>
      <p:sp>
        <p:nvSpPr>
          <p:cNvPr id="37894" name="TextBox 7"/>
          <p:cNvSpPr txBox="1">
            <a:spLocks noChangeArrowheads="1"/>
          </p:cNvSpPr>
          <p:nvPr/>
        </p:nvSpPr>
        <p:spPr bwMode="auto">
          <a:xfrm>
            <a:off x="5867400" y="6629400"/>
            <a:ext cx="3276600" cy="246063"/>
          </a:xfrm>
          <a:prstGeom prst="rect">
            <a:avLst/>
          </a:prstGeom>
          <a:noFill/>
          <a:ln w="9525">
            <a:noFill/>
            <a:miter lim="800000"/>
            <a:headEnd/>
            <a:tailEnd/>
          </a:ln>
        </p:spPr>
        <p:txBody>
          <a:bodyPr>
            <a:spAutoFit/>
          </a:bodyPr>
          <a:lstStyle/>
          <a:p>
            <a:pPr algn="r"/>
            <a:r>
              <a:rPr lang="en-US" sz="1000">
                <a:latin typeface="Calibri" pitchFamily="34" charset="0"/>
              </a:rPr>
              <a:t>© 2009 The McGraw-Hill Companies, Inc.</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Impairment Problem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Mike Company purchased an asset on January 1, 2005 for $500,000.  It was expected to have a ten year useful life with zero residual value.  At December 31, 2010 determined that the future cash flows of the asset were estimated to be $100,000 and the fair market value of the asset is $175,000.  </a:t>
            </a:r>
          </a:p>
          <a:p>
            <a:endParaRPr lang="en-US" dirty="0"/>
          </a:p>
          <a:p>
            <a:r>
              <a:rPr lang="en-US" dirty="0" smtClean="0"/>
              <a:t>Determine if an asset has been impaired and if, so, prepare the journal entry to record the impairment.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Types of Asset Disposals</a:t>
            </a:r>
            <a:endParaRPr lang="en-US" dirty="0"/>
          </a:p>
        </p:txBody>
      </p:sp>
      <p:sp>
        <p:nvSpPr>
          <p:cNvPr id="5" name="Content Placeholder 4"/>
          <p:cNvSpPr>
            <a:spLocks noGrp="1"/>
          </p:cNvSpPr>
          <p:nvPr>
            <p:ph idx="1"/>
          </p:nvPr>
        </p:nvSpPr>
        <p:spPr/>
        <p:txBody>
          <a:bodyPr/>
          <a:lstStyle/>
          <a:p>
            <a:endParaRPr lang="en-US" dirty="0"/>
          </a:p>
        </p:txBody>
      </p:sp>
      <p:grpSp>
        <p:nvGrpSpPr>
          <p:cNvPr id="6" name="Group 9"/>
          <p:cNvGrpSpPr>
            <a:grpSpLocks/>
          </p:cNvGrpSpPr>
          <p:nvPr/>
        </p:nvGrpSpPr>
        <p:grpSpPr bwMode="auto">
          <a:xfrm>
            <a:off x="381000" y="2057400"/>
            <a:ext cx="8382000" cy="2590800"/>
            <a:chOff x="240" y="2160"/>
            <a:chExt cx="5280" cy="1793"/>
          </a:xfrm>
        </p:grpSpPr>
        <p:sp>
          <p:nvSpPr>
            <p:cNvPr id="7" name="Rectangle 6"/>
            <p:cNvSpPr txBox="1">
              <a:spLocks noChangeArrowheads="1"/>
            </p:cNvSpPr>
            <p:nvPr/>
          </p:nvSpPr>
          <p:spPr bwMode="auto">
            <a:xfrm>
              <a:off x="240" y="2160"/>
              <a:ext cx="5280" cy="1793"/>
            </a:xfrm>
            <a:prstGeom prst="rect">
              <a:avLst/>
            </a:prstGeom>
            <a:solidFill>
              <a:srgbClr val="FFFFCC"/>
            </a:solidFill>
            <a:ln w="9525">
              <a:solidFill>
                <a:schemeClr val="tx1"/>
              </a:solidFill>
              <a:miter lim="800000"/>
              <a:headEnd/>
              <a:tailEnd/>
            </a:ln>
            <a:effectLst>
              <a:outerShdw dist="71842" dir="2700000" algn="ctr" rotWithShape="0">
                <a:schemeClr val="tx1"/>
              </a:outerShdw>
            </a:effectLst>
          </p:spPr>
          <p:txBody>
            <a:bodyPr/>
            <a:lstStyle/>
            <a:p>
              <a:pPr marL="273050" indent="-273050" eaLnBrk="0" hangingPunct="0">
                <a:spcBef>
                  <a:spcPts val="600"/>
                </a:spcBef>
                <a:buClr>
                  <a:schemeClr val="tx1"/>
                </a:buClr>
                <a:buSzPct val="76000"/>
              </a:pPr>
              <a:r>
                <a:rPr lang="en-US" sz="2000" u="sng" dirty="0">
                  <a:cs typeface="Arial" charset="0"/>
                </a:rPr>
                <a:t>Disposal of Property, Plant and Equipment</a:t>
              </a:r>
            </a:p>
            <a:p>
              <a:pPr marL="273050" indent="-273050" eaLnBrk="0" hangingPunct="0">
                <a:buClr>
                  <a:schemeClr val="tx1"/>
                </a:buClr>
                <a:buSzPct val="100000"/>
              </a:pPr>
              <a:r>
                <a:rPr lang="en-US" sz="2000" dirty="0">
                  <a:solidFill>
                    <a:srgbClr val="0D0D0D"/>
                  </a:solidFill>
                  <a:cs typeface="Arial" charset="0"/>
                </a:rPr>
                <a:t>Voluntary disposals: </a:t>
              </a:r>
            </a:p>
            <a:p>
              <a:pPr marL="547688" lvl="1" indent="-273050" eaLnBrk="0" hangingPunct="0">
                <a:buClr>
                  <a:schemeClr val="tx1"/>
                </a:buClr>
                <a:buSzPct val="100000"/>
                <a:buFont typeface="Arial" charset="0"/>
                <a:buChar char="•"/>
              </a:pPr>
              <a:r>
                <a:rPr lang="en-US" sz="2000" dirty="0">
                  <a:solidFill>
                    <a:srgbClr val="0D0D0D"/>
                  </a:solidFill>
                  <a:cs typeface="Arial" charset="0"/>
                </a:rPr>
                <a:t>Sale</a:t>
              </a:r>
            </a:p>
            <a:p>
              <a:pPr marL="547688" lvl="1" indent="-273050" eaLnBrk="0" hangingPunct="0">
                <a:buClr>
                  <a:schemeClr val="tx1"/>
                </a:buClr>
                <a:buSzPct val="100000"/>
                <a:buFont typeface="Arial" charset="0"/>
                <a:buChar char="•"/>
              </a:pPr>
              <a:r>
                <a:rPr lang="en-US" sz="2000" dirty="0">
                  <a:solidFill>
                    <a:srgbClr val="0D0D0D"/>
                  </a:solidFill>
                  <a:cs typeface="Arial" charset="0"/>
                </a:rPr>
                <a:t>Trade-in</a:t>
              </a:r>
            </a:p>
            <a:p>
              <a:pPr marL="547688" lvl="1" indent="-273050" eaLnBrk="0" hangingPunct="0">
                <a:buClr>
                  <a:schemeClr val="tx1"/>
                </a:buClr>
                <a:buSzPct val="100000"/>
                <a:buFont typeface="Arial" charset="0"/>
                <a:buChar char="•"/>
              </a:pPr>
              <a:r>
                <a:rPr lang="en-US" sz="2000" dirty="0">
                  <a:solidFill>
                    <a:srgbClr val="0D0D0D"/>
                  </a:solidFill>
                  <a:cs typeface="Arial" charset="0"/>
                </a:rPr>
                <a:t>Retirement</a:t>
              </a:r>
            </a:p>
            <a:p>
              <a:pPr marL="273050" indent="-273050" eaLnBrk="0" hangingPunct="0">
                <a:buClr>
                  <a:schemeClr val="tx1"/>
                </a:buClr>
                <a:buSzPct val="100000"/>
              </a:pPr>
              <a:r>
                <a:rPr lang="en-US" sz="2000" dirty="0">
                  <a:solidFill>
                    <a:srgbClr val="0D0D0D"/>
                  </a:solidFill>
                  <a:cs typeface="Arial" charset="0"/>
                </a:rPr>
                <a:t>Involuntary disposals:</a:t>
              </a:r>
            </a:p>
            <a:p>
              <a:pPr marL="547688" lvl="1" indent="-273050" eaLnBrk="0" hangingPunct="0">
                <a:buClr>
                  <a:schemeClr val="tx1"/>
                </a:buClr>
                <a:buSzPct val="100000"/>
                <a:buFont typeface="Arial" charset="0"/>
                <a:buChar char="•"/>
              </a:pPr>
              <a:r>
                <a:rPr lang="en-US" sz="2000" dirty="0">
                  <a:solidFill>
                    <a:srgbClr val="0D0D0D"/>
                  </a:solidFill>
                  <a:cs typeface="Arial" charset="0"/>
                </a:rPr>
                <a:t>Fire </a:t>
              </a:r>
            </a:p>
            <a:p>
              <a:pPr marL="547688" lvl="1" indent="-273050" eaLnBrk="0" hangingPunct="0">
                <a:buClr>
                  <a:schemeClr val="tx1"/>
                </a:buClr>
                <a:buSzPct val="100000"/>
                <a:buFont typeface="Arial" charset="0"/>
                <a:buChar char="•"/>
              </a:pPr>
              <a:r>
                <a:rPr lang="en-US" sz="2000" dirty="0">
                  <a:solidFill>
                    <a:srgbClr val="0D0D0D"/>
                  </a:solidFill>
                  <a:cs typeface="Arial" charset="0"/>
                </a:rPr>
                <a:t>Accident</a:t>
              </a:r>
            </a:p>
          </p:txBody>
        </p:sp>
        <p:graphicFrame>
          <p:nvGraphicFramePr>
            <p:cNvPr id="8" name="Object 2"/>
            <p:cNvGraphicFramePr>
              <a:graphicFrameLocks/>
            </p:cNvGraphicFramePr>
            <p:nvPr/>
          </p:nvGraphicFramePr>
          <p:xfrm>
            <a:off x="4080" y="2531"/>
            <a:ext cx="1344" cy="1357"/>
          </p:xfrm>
          <a:graphic>
            <a:graphicData uri="http://schemas.openxmlformats.org/presentationml/2006/ole">
              <p:oleObj spid="_x0000_s6146" name="Clip" r:id="rId3" imgW="4589280" imgH="5546520" progId="MS_ClipArt_Gallery.2">
                <p:embed/>
              </p:oleObj>
            </a:graphicData>
          </a:graphic>
        </p:graphicFrame>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2"/>
          <p:cNvSpPr>
            <a:spLocks noGrp="1" noChangeArrowheads="1"/>
          </p:cNvSpPr>
          <p:nvPr>
            <p:ph type="title"/>
          </p:nvPr>
        </p:nvSpPr>
        <p:spPr/>
        <p:txBody>
          <a:bodyPr>
            <a:normAutofit fontScale="90000"/>
          </a:bodyPr>
          <a:lstStyle/>
          <a:p>
            <a:r>
              <a:rPr lang="en-US" smtClean="0"/>
              <a:t>Disposal of Property, Plant, and Equipment</a:t>
            </a:r>
          </a:p>
        </p:txBody>
      </p:sp>
      <p:grpSp>
        <p:nvGrpSpPr>
          <p:cNvPr id="2" name="Group 23"/>
          <p:cNvGrpSpPr>
            <a:grpSpLocks/>
          </p:cNvGrpSpPr>
          <p:nvPr/>
        </p:nvGrpSpPr>
        <p:grpSpPr bwMode="auto">
          <a:xfrm>
            <a:off x="2017713" y="2232025"/>
            <a:ext cx="5146675" cy="1066800"/>
            <a:chOff x="1271" y="1470"/>
            <a:chExt cx="3242" cy="672"/>
          </a:xfrm>
        </p:grpSpPr>
        <p:cxnSp>
          <p:nvCxnSpPr>
            <p:cNvPr id="46100" name="AutoShape 4"/>
            <p:cNvCxnSpPr>
              <a:cxnSpLocks noChangeShapeType="1"/>
              <a:endCxn id="46101" idx="0"/>
            </p:cNvCxnSpPr>
            <p:nvPr/>
          </p:nvCxnSpPr>
          <p:spPr bwMode="auto">
            <a:xfrm rot="16200000" flipH="1">
              <a:off x="2695" y="1656"/>
              <a:ext cx="383" cy="12"/>
            </a:xfrm>
            <a:prstGeom prst="straightConnector1">
              <a:avLst/>
            </a:prstGeom>
            <a:noFill/>
            <a:ln w="28575">
              <a:solidFill>
                <a:srgbClr val="000000"/>
              </a:solidFill>
              <a:round/>
              <a:headEnd/>
              <a:tailEnd type="triangle" w="med" len="med"/>
            </a:ln>
          </p:spPr>
        </p:cxnSp>
        <p:sp>
          <p:nvSpPr>
            <p:cNvPr id="46101" name="Rectangle 7"/>
            <p:cNvSpPr>
              <a:spLocks noChangeArrowheads="1"/>
            </p:cNvSpPr>
            <p:nvPr/>
          </p:nvSpPr>
          <p:spPr bwMode="auto">
            <a:xfrm>
              <a:off x="1271" y="1853"/>
              <a:ext cx="3242" cy="289"/>
            </a:xfrm>
            <a:prstGeom prst="rect">
              <a:avLst/>
            </a:prstGeom>
            <a:solidFill>
              <a:srgbClr val="FFCCFF"/>
            </a:solidFill>
            <a:ln w="25399">
              <a:solidFill>
                <a:schemeClr val="hlink"/>
              </a:solidFill>
              <a:miter lim="800000"/>
              <a:headEnd/>
              <a:tailEnd/>
            </a:ln>
          </p:spPr>
          <p:txBody>
            <a:bodyPr lIns="90488" tIns="44450" rIns="90488" bIns="44450">
              <a:spAutoFit/>
            </a:bodyPr>
            <a:lstStyle/>
            <a:p>
              <a:pPr algn="ctr" eaLnBrk="0" hangingPunct="0">
                <a:buFont typeface="Wingdings" pitchFamily="2" charset="2"/>
                <a:buChar char=""/>
              </a:pPr>
              <a:r>
                <a:rPr lang="en-US" sz="2400" b="1"/>
                <a:t> Journalize disposal by:</a:t>
              </a:r>
            </a:p>
          </p:txBody>
        </p:sp>
      </p:grpSp>
      <p:sp>
        <p:nvSpPr>
          <p:cNvPr id="58371" name="Rectangle 5"/>
          <p:cNvSpPr>
            <a:spLocks noChangeArrowheads="1"/>
          </p:cNvSpPr>
          <p:nvPr/>
        </p:nvSpPr>
        <p:spPr bwMode="auto">
          <a:xfrm>
            <a:off x="2009775" y="1371600"/>
            <a:ext cx="5159375" cy="966788"/>
          </a:xfrm>
          <a:prstGeom prst="rect">
            <a:avLst/>
          </a:prstGeom>
          <a:solidFill>
            <a:schemeClr val="accent4">
              <a:lumMod val="20000"/>
              <a:lumOff val="80000"/>
            </a:schemeClr>
          </a:solidFill>
          <a:ln w="25399">
            <a:solidFill>
              <a:schemeClr val="hlink"/>
            </a:solidFill>
            <a:miter lim="800000"/>
            <a:headEnd/>
            <a:tailEnd/>
          </a:ln>
        </p:spPr>
        <p:txBody>
          <a:bodyPr wrap="none" anchor="ctr"/>
          <a:lstStyle/>
          <a:p>
            <a:pPr algn="ctr">
              <a:defRPr/>
            </a:pPr>
            <a:endParaRPr lang="en-US" sz="2400" dirty="0"/>
          </a:p>
        </p:txBody>
      </p:sp>
      <p:grpSp>
        <p:nvGrpSpPr>
          <p:cNvPr id="3" name="Group 8"/>
          <p:cNvGrpSpPr>
            <a:grpSpLocks/>
          </p:cNvGrpSpPr>
          <p:nvPr/>
        </p:nvGrpSpPr>
        <p:grpSpPr bwMode="auto">
          <a:xfrm>
            <a:off x="577850" y="5013325"/>
            <a:ext cx="7993063" cy="1257300"/>
            <a:chOff x="364" y="3241"/>
            <a:chExt cx="5035" cy="792"/>
          </a:xfrm>
        </p:grpSpPr>
        <p:sp>
          <p:nvSpPr>
            <p:cNvPr id="46096" name="Rectangle 9"/>
            <p:cNvSpPr>
              <a:spLocks noChangeArrowheads="1"/>
            </p:cNvSpPr>
            <p:nvPr/>
          </p:nvSpPr>
          <p:spPr bwMode="auto">
            <a:xfrm>
              <a:off x="364" y="3501"/>
              <a:ext cx="2315" cy="532"/>
            </a:xfrm>
            <a:prstGeom prst="rect">
              <a:avLst/>
            </a:prstGeom>
            <a:solidFill>
              <a:srgbClr val="CCFFFF"/>
            </a:solidFill>
            <a:ln w="25399">
              <a:solidFill>
                <a:schemeClr val="tx1"/>
              </a:solidFill>
              <a:miter lim="800000"/>
              <a:headEnd/>
              <a:tailEnd/>
            </a:ln>
          </p:spPr>
          <p:txBody>
            <a:bodyPr wrap="none" lIns="90488" tIns="44450" rIns="90488" bIns="44450">
              <a:spAutoFit/>
            </a:bodyPr>
            <a:lstStyle/>
            <a:p>
              <a:pPr algn="ctr" eaLnBrk="0" hangingPunct="0"/>
              <a:r>
                <a:rPr lang="en-US" sz="2400" b="1"/>
                <a:t>Writing off accumulated</a:t>
              </a:r>
              <a:br>
                <a:rPr lang="en-US" sz="2400" b="1"/>
              </a:br>
              <a:r>
                <a:rPr lang="en-US" sz="2400" b="1"/>
                <a:t>depreciation (debit).</a:t>
              </a:r>
            </a:p>
          </p:txBody>
        </p:sp>
        <p:sp>
          <p:nvSpPr>
            <p:cNvPr id="46097" name="Rectangle 10"/>
            <p:cNvSpPr>
              <a:spLocks noChangeArrowheads="1"/>
            </p:cNvSpPr>
            <p:nvPr/>
          </p:nvSpPr>
          <p:spPr bwMode="auto">
            <a:xfrm>
              <a:off x="3074" y="3501"/>
              <a:ext cx="2325" cy="532"/>
            </a:xfrm>
            <a:prstGeom prst="rect">
              <a:avLst/>
            </a:prstGeom>
            <a:solidFill>
              <a:srgbClr val="CCFFFF"/>
            </a:solidFill>
            <a:ln w="25399">
              <a:solidFill>
                <a:schemeClr val="tx1"/>
              </a:solidFill>
              <a:miter lim="800000"/>
              <a:headEnd/>
              <a:tailEnd/>
            </a:ln>
          </p:spPr>
          <p:txBody>
            <a:bodyPr lIns="90488" tIns="44450" rIns="90488" bIns="44450">
              <a:spAutoFit/>
            </a:bodyPr>
            <a:lstStyle/>
            <a:p>
              <a:pPr algn="ctr" eaLnBrk="0" hangingPunct="0"/>
              <a:r>
                <a:rPr lang="en-US" sz="2400" b="1"/>
                <a:t>Writing off the</a:t>
              </a:r>
              <a:br>
                <a:rPr lang="en-US" sz="2400" b="1"/>
              </a:br>
              <a:r>
                <a:rPr lang="en-US" sz="2400" b="1"/>
                <a:t> asset cost (credit).</a:t>
              </a:r>
            </a:p>
          </p:txBody>
        </p:sp>
        <p:cxnSp>
          <p:nvCxnSpPr>
            <p:cNvPr id="46098" name="AutoShape 11"/>
            <p:cNvCxnSpPr>
              <a:cxnSpLocks noChangeShapeType="1"/>
              <a:stCxn id="46093" idx="2"/>
              <a:endCxn id="46096" idx="0"/>
            </p:cNvCxnSpPr>
            <p:nvPr/>
          </p:nvCxnSpPr>
          <p:spPr bwMode="auto">
            <a:xfrm rot="16200000" flipH="1">
              <a:off x="1392" y="3371"/>
              <a:ext cx="259" cy="1"/>
            </a:xfrm>
            <a:prstGeom prst="straightConnector1">
              <a:avLst/>
            </a:prstGeom>
            <a:noFill/>
            <a:ln w="28575">
              <a:solidFill>
                <a:schemeClr val="tx1"/>
              </a:solidFill>
              <a:round/>
              <a:headEnd/>
              <a:tailEnd type="triangle" w="med" len="med"/>
            </a:ln>
          </p:spPr>
        </p:cxnSp>
        <p:cxnSp>
          <p:nvCxnSpPr>
            <p:cNvPr id="46099" name="AutoShape 12"/>
            <p:cNvCxnSpPr>
              <a:cxnSpLocks noChangeShapeType="1"/>
              <a:stCxn id="46090" idx="2"/>
              <a:endCxn id="46097" idx="0"/>
            </p:cNvCxnSpPr>
            <p:nvPr/>
          </p:nvCxnSpPr>
          <p:spPr bwMode="auto">
            <a:xfrm rot="16200000" flipH="1">
              <a:off x="4107" y="3371"/>
              <a:ext cx="259" cy="0"/>
            </a:xfrm>
            <a:prstGeom prst="straightConnector1">
              <a:avLst/>
            </a:prstGeom>
            <a:noFill/>
            <a:ln w="28575">
              <a:solidFill>
                <a:schemeClr val="tx1"/>
              </a:solidFill>
              <a:round/>
              <a:headEnd/>
              <a:tailEnd type="triangle" w="med" len="med"/>
            </a:ln>
          </p:spPr>
        </p:cxnSp>
      </p:grpSp>
      <p:grpSp>
        <p:nvGrpSpPr>
          <p:cNvPr id="4" name="Group 13"/>
          <p:cNvGrpSpPr>
            <a:grpSpLocks/>
          </p:cNvGrpSpPr>
          <p:nvPr/>
        </p:nvGrpSpPr>
        <p:grpSpPr bwMode="auto">
          <a:xfrm>
            <a:off x="1101725" y="3297238"/>
            <a:ext cx="6935788" cy="1717675"/>
            <a:chOff x="694" y="2160"/>
            <a:chExt cx="4369" cy="1082"/>
          </a:xfrm>
        </p:grpSpPr>
        <p:grpSp>
          <p:nvGrpSpPr>
            <p:cNvPr id="5" name="Group 14"/>
            <p:cNvGrpSpPr>
              <a:grpSpLocks/>
            </p:cNvGrpSpPr>
            <p:nvPr/>
          </p:nvGrpSpPr>
          <p:grpSpPr bwMode="auto">
            <a:xfrm>
              <a:off x="694" y="2160"/>
              <a:ext cx="1654" cy="1082"/>
              <a:chOff x="694" y="2160"/>
              <a:chExt cx="1654" cy="1082"/>
            </a:xfrm>
          </p:grpSpPr>
          <p:sp>
            <p:nvSpPr>
              <p:cNvPr id="46093" name="Rectangle 15"/>
              <p:cNvSpPr>
                <a:spLocks noChangeArrowheads="1"/>
              </p:cNvSpPr>
              <p:nvPr/>
            </p:nvSpPr>
            <p:spPr bwMode="auto">
              <a:xfrm>
                <a:off x="694" y="2394"/>
                <a:ext cx="1654" cy="848"/>
              </a:xfrm>
              <a:prstGeom prst="rect">
                <a:avLst/>
              </a:prstGeom>
              <a:solidFill>
                <a:srgbClr val="CCFFFF"/>
              </a:solidFill>
              <a:ln w="25399">
                <a:solidFill>
                  <a:schemeClr val="hlink"/>
                </a:solidFill>
                <a:miter lim="800000"/>
                <a:headEnd/>
                <a:tailEnd/>
              </a:ln>
            </p:spPr>
            <p:txBody>
              <a:bodyPr wrap="none" anchor="ctr"/>
              <a:lstStyle/>
              <a:p>
                <a:endParaRPr lang="en-US"/>
              </a:p>
            </p:txBody>
          </p:sp>
          <p:sp>
            <p:nvSpPr>
              <p:cNvPr id="46094" name="Rectangle 16"/>
              <p:cNvSpPr>
                <a:spLocks noChangeArrowheads="1"/>
              </p:cNvSpPr>
              <p:nvPr/>
            </p:nvSpPr>
            <p:spPr bwMode="auto">
              <a:xfrm>
                <a:off x="731" y="2427"/>
                <a:ext cx="1554" cy="746"/>
              </a:xfrm>
              <a:prstGeom prst="rect">
                <a:avLst/>
              </a:prstGeom>
              <a:noFill/>
              <a:ln w="12699">
                <a:noFill/>
                <a:miter lim="800000"/>
                <a:headEnd/>
                <a:tailEnd/>
              </a:ln>
            </p:spPr>
            <p:txBody>
              <a:bodyPr wrap="none" lIns="90488" tIns="44450" rIns="90488" bIns="44450">
                <a:spAutoFit/>
              </a:bodyPr>
              <a:lstStyle/>
              <a:p>
                <a:pPr algn="ctr" eaLnBrk="0" hangingPunct="0"/>
                <a:r>
                  <a:rPr lang="en-US" sz="2400" b="1"/>
                  <a:t>Recording cash</a:t>
                </a:r>
                <a:br>
                  <a:rPr lang="en-US" sz="2400" b="1"/>
                </a:br>
                <a:r>
                  <a:rPr lang="en-US" sz="2400" b="1"/>
                  <a:t>received (debit)</a:t>
                </a:r>
              </a:p>
              <a:p>
                <a:pPr algn="ctr" eaLnBrk="0" hangingPunct="0"/>
                <a:r>
                  <a:rPr lang="en-US" sz="2400" b="1"/>
                  <a:t>or paid (credit).</a:t>
                </a:r>
              </a:p>
            </p:txBody>
          </p:sp>
          <p:sp>
            <p:nvSpPr>
              <p:cNvPr id="46095" name="Line 17"/>
              <p:cNvSpPr>
                <a:spLocks noChangeShapeType="1"/>
              </p:cNvSpPr>
              <p:nvPr/>
            </p:nvSpPr>
            <p:spPr bwMode="auto">
              <a:xfrm>
                <a:off x="1521" y="2160"/>
                <a:ext cx="0" cy="240"/>
              </a:xfrm>
              <a:prstGeom prst="line">
                <a:avLst/>
              </a:prstGeom>
              <a:noFill/>
              <a:ln w="28575">
                <a:solidFill>
                  <a:srgbClr val="000000"/>
                </a:solidFill>
                <a:round/>
                <a:headEnd/>
                <a:tailEnd type="triangle" w="med" len="med"/>
              </a:ln>
            </p:spPr>
            <p:txBody>
              <a:bodyPr wrap="none" anchor="ctr"/>
              <a:lstStyle/>
              <a:p>
                <a:endParaRPr lang="en-US"/>
              </a:p>
            </p:txBody>
          </p:sp>
        </p:grpSp>
        <p:grpSp>
          <p:nvGrpSpPr>
            <p:cNvPr id="6" name="Group 18"/>
            <p:cNvGrpSpPr>
              <a:grpSpLocks/>
            </p:cNvGrpSpPr>
            <p:nvPr/>
          </p:nvGrpSpPr>
          <p:grpSpPr bwMode="auto">
            <a:xfrm>
              <a:off x="3409" y="2160"/>
              <a:ext cx="1654" cy="1082"/>
              <a:chOff x="3409" y="2160"/>
              <a:chExt cx="1654" cy="1082"/>
            </a:xfrm>
          </p:grpSpPr>
          <p:sp>
            <p:nvSpPr>
              <p:cNvPr id="46090" name="Rectangle 19"/>
              <p:cNvSpPr>
                <a:spLocks noChangeArrowheads="1"/>
              </p:cNvSpPr>
              <p:nvPr/>
            </p:nvSpPr>
            <p:spPr bwMode="auto">
              <a:xfrm>
                <a:off x="3409" y="2394"/>
                <a:ext cx="1654" cy="848"/>
              </a:xfrm>
              <a:prstGeom prst="rect">
                <a:avLst/>
              </a:prstGeom>
              <a:solidFill>
                <a:srgbClr val="CCFFFF"/>
              </a:solidFill>
              <a:ln w="25399">
                <a:solidFill>
                  <a:schemeClr val="hlink"/>
                </a:solidFill>
                <a:miter lim="800000"/>
                <a:headEnd/>
                <a:tailEnd/>
              </a:ln>
            </p:spPr>
            <p:txBody>
              <a:bodyPr wrap="none" anchor="ctr"/>
              <a:lstStyle/>
              <a:p>
                <a:endParaRPr lang="en-US"/>
              </a:p>
            </p:txBody>
          </p:sp>
          <p:sp>
            <p:nvSpPr>
              <p:cNvPr id="46091" name="Rectangle 20"/>
              <p:cNvSpPr>
                <a:spLocks noChangeArrowheads="1"/>
              </p:cNvSpPr>
              <p:nvPr/>
            </p:nvSpPr>
            <p:spPr bwMode="auto">
              <a:xfrm>
                <a:off x="3505" y="2427"/>
                <a:ext cx="1435" cy="746"/>
              </a:xfrm>
              <a:prstGeom prst="rect">
                <a:avLst/>
              </a:prstGeom>
              <a:noFill/>
              <a:ln w="12699">
                <a:noFill/>
                <a:miter lim="800000"/>
                <a:headEnd/>
                <a:tailEnd/>
              </a:ln>
            </p:spPr>
            <p:txBody>
              <a:bodyPr wrap="none" lIns="90488" tIns="44450" rIns="90488" bIns="44450">
                <a:spAutoFit/>
              </a:bodyPr>
              <a:lstStyle/>
              <a:p>
                <a:pPr algn="ctr" eaLnBrk="0" hangingPunct="0"/>
                <a:r>
                  <a:rPr lang="en-US" sz="2400" b="1"/>
                  <a:t>Recording a</a:t>
                </a:r>
                <a:br>
                  <a:rPr lang="en-US" sz="2400" b="1"/>
                </a:br>
                <a:r>
                  <a:rPr lang="en-US" sz="2400" b="1"/>
                  <a:t>gain (credit)</a:t>
                </a:r>
              </a:p>
              <a:p>
                <a:pPr algn="ctr" eaLnBrk="0" hangingPunct="0"/>
                <a:r>
                  <a:rPr lang="en-US" sz="2400" b="1"/>
                  <a:t>or loss (debit).</a:t>
                </a:r>
              </a:p>
            </p:txBody>
          </p:sp>
          <p:sp>
            <p:nvSpPr>
              <p:cNvPr id="46092" name="Line 21"/>
              <p:cNvSpPr>
                <a:spLocks noChangeShapeType="1"/>
              </p:cNvSpPr>
              <p:nvPr/>
            </p:nvSpPr>
            <p:spPr bwMode="auto">
              <a:xfrm>
                <a:off x="4236" y="2160"/>
                <a:ext cx="0" cy="240"/>
              </a:xfrm>
              <a:prstGeom prst="line">
                <a:avLst/>
              </a:prstGeom>
              <a:noFill/>
              <a:ln w="28575">
                <a:solidFill>
                  <a:srgbClr val="000000"/>
                </a:solidFill>
                <a:round/>
                <a:headEnd/>
                <a:tailEnd type="triangle" w="med" len="med"/>
              </a:ln>
            </p:spPr>
            <p:txBody>
              <a:bodyPr wrap="none" anchor="ctr"/>
              <a:lstStyle/>
              <a:p>
                <a:endParaRPr lang="en-US"/>
              </a:p>
            </p:txBody>
          </p:sp>
        </p:grpSp>
      </p:grpSp>
      <p:sp>
        <p:nvSpPr>
          <p:cNvPr id="46087" name="Rectangle 6"/>
          <p:cNvSpPr>
            <a:spLocks noChangeArrowheads="1"/>
          </p:cNvSpPr>
          <p:nvPr/>
        </p:nvSpPr>
        <p:spPr bwMode="auto">
          <a:xfrm>
            <a:off x="2700338" y="1403350"/>
            <a:ext cx="3700462" cy="828675"/>
          </a:xfrm>
          <a:prstGeom prst="rect">
            <a:avLst/>
          </a:prstGeom>
          <a:noFill/>
          <a:ln w="12699">
            <a:noFill/>
            <a:miter lim="800000"/>
            <a:headEnd/>
            <a:tailEnd/>
          </a:ln>
        </p:spPr>
        <p:txBody>
          <a:bodyPr wrap="none" lIns="90488" tIns="44450" rIns="90488" bIns="44450">
            <a:spAutoFit/>
          </a:bodyPr>
          <a:lstStyle/>
          <a:p>
            <a:pPr algn="ctr" eaLnBrk="0" hangingPunct="0">
              <a:buFont typeface="Wingdings" pitchFamily="2" charset="2"/>
              <a:buChar char=""/>
            </a:pPr>
            <a:r>
              <a:rPr lang="en-US" sz="2400" b="1"/>
              <a:t> Update depreciation</a:t>
            </a:r>
            <a:br>
              <a:rPr lang="en-US" sz="2400" b="1"/>
            </a:br>
            <a:r>
              <a:rPr lang="en-US" sz="2400" b="1"/>
              <a:t>  to the date of disposal.</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1"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slide(fromTop)">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7" presetClass="entr" presetSubtype="1"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fill="hold"/>
                                        <p:tgtEl>
                                          <p:spTgt spid="3"/>
                                        </p:tgtEl>
                                        <p:attrNameLst>
                                          <p:attrName>ppt_x</p:attrName>
                                        </p:attrNameLst>
                                      </p:cBhvr>
                                      <p:tavLst>
                                        <p:tav tm="0">
                                          <p:val>
                                            <p:strVal val="#ppt_x"/>
                                          </p:val>
                                        </p:tav>
                                        <p:tav tm="100000">
                                          <p:val>
                                            <p:strVal val="#ppt_x"/>
                                          </p:val>
                                        </p:tav>
                                      </p:tavLst>
                                    </p:anim>
                                    <p:anim calcmode="lin" valueType="num">
                                      <p:cBhvr>
                                        <p:cTn id="17" dur="500" fill="hold"/>
                                        <p:tgtEl>
                                          <p:spTgt spid="3"/>
                                        </p:tgtEl>
                                        <p:attrNameLst>
                                          <p:attrName>ppt_y</p:attrName>
                                        </p:attrNameLst>
                                      </p:cBhvr>
                                      <p:tavLst>
                                        <p:tav tm="0">
                                          <p:val>
                                            <p:strVal val="#ppt_y-#ppt_h/2"/>
                                          </p:val>
                                        </p:tav>
                                        <p:tav tm="100000">
                                          <p:val>
                                            <p:strVal val="#ppt_y"/>
                                          </p:val>
                                        </p:tav>
                                      </p:tavLst>
                                    </p:anim>
                                    <p:anim calcmode="lin" valueType="num">
                                      <p:cBhvr>
                                        <p:cTn id="18" dur="500" fill="hold"/>
                                        <p:tgtEl>
                                          <p:spTgt spid="3"/>
                                        </p:tgtEl>
                                        <p:attrNameLst>
                                          <p:attrName>ppt_w</p:attrName>
                                        </p:attrNameLst>
                                      </p:cBhvr>
                                      <p:tavLst>
                                        <p:tav tm="0">
                                          <p:val>
                                            <p:strVal val="#ppt_w"/>
                                          </p:val>
                                        </p:tav>
                                        <p:tav tm="100000">
                                          <p:val>
                                            <p:strVal val="#ppt_w"/>
                                          </p:val>
                                        </p:tav>
                                      </p:tavLst>
                                    </p:anim>
                                    <p:anim calcmode="lin" valueType="num">
                                      <p:cBhvr>
                                        <p:cTn id="19"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062038" y="1295400"/>
            <a:ext cx="7091362" cy="1920875"/>
            <a:chOff x="429" y="1500"/>
            <a:chExt cx="4920" cy="1210"/>
          </a:xfrm>
        </p:grpSpPr>
        <p:sp>
          <p:nvSpPr>
            <p:cNvPr id="270339" name="Rectangle 3"/>
            <p:cNvSpPr>
              <a:spLocks noChangeArrowheads="1"/>
            </p:cNvSpPr>
            <p:nvPr/>
          </p:nvSpPr>
          <p:spPr bwMode="auto">
            <a:xfrm>
              <a:off x="429" y="1500"/>
              <a:ext cx="4920" cy="1200"/>
            </a:xfrm>
            <a:prstGeom prst="rect">
              <a:avLst/>
            </a:prstGeom>
            <a:solidFill>
              <a:srgbClr val="B50069"/>
            </a:solidFill>
            <a:ln w="38099" cmpd="dbl">
              <a:solidFill>
                <a:srgbClr val="000000"/>
              </a:solidFill>
              <a:miter lim="800000"/>
              <a:headEnd/>
              <a:tailEnd/>
            </a:ln>
            <a:effectLst>
              <a:outerShdw dist="71842" dir="2700000" algn="ctr" rotWithShape="0">
                <a:schemeClr val="tx1"/>
              </a:outerShdw>
            </a:effectLst>
          </p:spPr>
          <p:txBody>
            <a:bodyPr wrap="none" anchor="ctr"/>
            <a:lstStyle/>
            <a:p>
              <a:pPr>
                <a:defRPr/>
              </a:pPr>
              <a:endParaRPr lang="en-US"/>
            </a:p>
          </p:txBody>
        </p:sp>
        <p:sp>
          <p:nvSpPr>
            <p:cNvPr id="270340" name="Rectangle 4"/>
            <p:cNvSpPr>
              <a:spLocks noChangeArrowheads="1"/>
            </p:cNvSpPr>
            <p:nvPr/>
          </p:nvSpPr>
          <p:spPr bwMode="auto">
            <a:xfrm>
              <a:off x="602" y="1537"/>
              <a:ext cx="4145" cy="1173"/>
            </a:xfrm>
            <a:prstGeom prst="rect">
              <a:avLst/>
            </a:prstGeom>
            <a:noFill/>
            <a:ln w="12699">
              <a:noFill/>
              <a:miter lim="800000"/>
              <a:headEnd/>
              <a:tailEnd/>
            </a:ln>
            <a:effectLst>
              <a:outerShdw algn="ctr" rotWithShape="0">
                <a:schemeClr val="tx1"/>
              </a:outerShdw>
            </a:effectLst>
          </p:spPr>
          <p:txBody>
            <a:bodyPr wrap="none" lIns="90488" tIns="44450" rIns="90488" bIns="44450">
              <a:spAutoFit/>
            </a:bodyPr>
            <a:lstStyle/>
            <a:p>
              <a:pPr eaLnBrk="0" hangingPunct="0">
                <a:lnSpc>
                  <a:spcPct val="120000"/>
                </a:lnSpc>
                <a:defRPr/>
              </a:pPr>
              <a:r>
                <a:rPr lang="en-US" sz="3200" dirty="0">
                  <a:solidFill>
                    <a:srgbClr val="FFFFCC"/>
                  </a:solidFill>
                </a:rPr>
                <a:t>If Cash &gt; BV, record a gain (credit).</a:t>
              </a:r>
            </a:p>
            <a:p>
              <a:pPr eaLnBrk="0" hangingPunct="0">
                <a:lnSpc>
                  <a:spcPct val="120000"/>
                </a:lnSpc>
                <a:defRPr/>
              </a:pPr>
              <a:r>
                <a:rPr lang="en-US" sz="3200" dirty="0">
                  <a:solidFill>
                    <a:srgbClr val="FFFFCC"/>
                  </a:solidFill>
                </a:rPr>
                <a:t>If Cash &lt; BV, record a loss (debit).</a:t>
              </a:r>
            </a:p>
            <a:p>
              <a:pPr eaLnBrk="0" hangingPunct="0">
                <a:lnSpc>
                  <a:spcPct val="120000"/>
                </a:lnSpc>
                <a:defRPr/>
              </a:pPr>
              <a:r>
                <a:rPr lang="en-US" sz="3200" dirty="0">
                  <a:solidFill>
                    <a:srgbClr val="FFFFCC"/>
                  </a:solidFill>
                </a:rPr>
                <a:t>If Cash = BV, no gain or loss.</a:t>
              </a:r>
            </a:p>
          </p:txBody>
        </p:sp>
      </p:grpSp>
      <p:graphicFrame>
        <p:nvGraphicFramePr>
          <p:cNvPr id="16386" name="Object 2"/>
          <p:cNvGraphicFramePr>
            <a:graphicFrameLocks/>
          </p:cNvGraphicFramePr>
          <p:nvPr/>
        </p:nvGraphicFramePr>
        <p:xfrm>
          <a:off x="7010400" y="4267200"/>
          <a:ext cx="946150" cy="1319213"/>
        </p:xfrm>
        <a:graphic>
          <a:graphicData uri="http://schemas.openxmlformats.org/presentationml/2006/ole">
            <p:oleObj spid="_x0000_s4098" name="Clip" r:id="rId4" imgW="4321080" imgH="6010200" progId="MS_ClipArt_Gallery.2">
              <p:embed/>
            </p:oleObj>
          </a:graphicData>
        </a:graphic>
      </p:graphicFrame>
      <p:sp>
        <p:nvSpPr>
          <p:cNvPr id="16388" name="Rectangle 8"/>
          <p:cNvSpPr>
            <a:spLocks noGrp="1" noChangeArrowheads="1"/>
          </p:cNvSpPr>
          <p:nvPr>
            <p:ph type="title"/>
          </p:nvPr>
        </p:nvSpPr>
        <p:spPr>
          <a:noFill/>
        </p:spPr>
        <p:txBody>
          <a:bodyPr>
            <a:normAutofit fontScale="90000"/>
          </a:bodyPr>
          <a:lstStyle/>
          <a:p>
            <a:r>
              <a:rPr lang="en-US" smtClean="0"/>
              <a:t>Disposal of Property, Plant, and Equipment</a:t>
            </a:r>
          </a:p>
        </p:txBody>
      </p:sp>
      <p:sp>
        <p:nvSpPr>
          <p:cNvPr id="7" name="Rectangle 2"/>
          <p:cNvSpPr>
            <a:spLocks noChangeArrowheads="1"/>
          </p:cNvSpPr>
          <p:nvPr/>
        </p:nvSpPr>
        <p:spPr bwMode="auto">
          <a:xfrm>
            <a:off x="381000" y="3352800"/>
            <a:ext cx="8458200" cy="2895600"/>
          </a:xfrm>
          <a:prstGeom prst="rect">
            <a:avLst/>
          </a:prstGeom>
          <a:solidFill>
            <a:srgbClr val="CCFFFF"/>
          </a:solidFill>
          <a:ln w="38100">
            <a:solidFill>
              <a:srgbClr val="000000"/>
            </a:solidFill>
            <a:miter lim="800000"/>
            <a:headEnd/>
            <a:tailEnd/>
          </a:ln>
          <a:effectLst>
            <a:outerShdw dist="71842" dir="2700000" algn="ctr" rotWithShape="0">
              <a:schemeClr val="tx1"/>
            </a:outerShdw>
          </a:effectLst>
        </p:spPr>
        <p:txBody>
          <a:bodyPr lIns="90488" tIns="44450" rIns="90488" bIns="44450"/>
          <a:lstStyle/>
          <a:p>
            <a:pPr marL="342900" indent="-342900" algn="ctr" eaLnBrk="0" hangingPunct="0">
              <a:spcBef>
                <a:spcPct val="20000"/>
              </a:spcBef>
            </a:pPr>
            <a:r>
              <a:rPr lang="en-US" sz="2400"/>
              <a:t>Southwest Airlines sold flight equipment</a:t>
            </a:r>
            <a:br>
              <a:rPr lang="en-US" sz="2400"/>
            </a:br>
            <a:r>
              <a:rPr lang="en-US" sz="2400"/>
              <a:t>for $5,000,000 cash at the end of its</a:t>
            </a:r>
            <a:br>
              <a:rPr lang="en-US" sz="2400"/>
            </a:br>
            <a:r>
              <a:rPr lang="en-US" sz="2400"/>
              <a:t>17th year of use.  The flight equipment originally cost $20,000,000, and was depreciated using the straight-line method with zero residual value</a:t>
            </a:r>
            <a:br>
              <a:rPr lang="en-US" sz="2400"/>
            </a:br>
            <a:r>
              <a:rPr lang="en-US" sz="2400"/>
              <a:t>and a useful life of 20 years. </a:t>
            </a:r>
          </a:p>
          <a:p>
            <a:pPr marL="342900" indent="-342900" algn="ctr" eaLnBrk="0" hangingPunct="0">
              <a:spcBef>
                <a:spcPct val="20000"/>
              </a:spcBef>
            </a:pPr>
            <a:r>
              <a:rPr lang="en-US" sz="2400">
                <a:solidFill>
                  <a:srgbClr val="FF3300"/>
                </a:solidFill>
              </a:rPr>
              <a:t>Let’s answer the following questions.</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1026"/>
          <p:cNvSpPr>
            <a:spLocks noChangeArrowheads="1"/>
          </p:cNvSpPr>
          <p:nvPr/>
        </p:nvSpPr>
        <p:spPr bwMode="auto">
          <a:xfrm>
            <a:off x="609600" y="1917700"/>
            <a:ext cx="7912100" cy="4241800"/>
          </a:xfrm>
          <a:prstGeom prst="rect">
            <a:avLst/>
          </a:prstGeom>
          <a:solidFill>
            <a:srgbClr val="FFFFCC"/>
          </a:solidFill>
          <a:ln w="28575">
            <a:solidFill>
              <a:schemeClr val="tx1">
                <a:lumMod val="95000"/>
                <a:lumOff val="5000"/>
              </a:schemeClr>
            </a:solidFill>
            <a:miter lim="800000"/>
            <a:headEnd/>
            <a:tailEnd/>
          </a:ln>
          <a:effectLst>
            <a:outerShdw dist="89803" dir="2700000" algn="ctr" rotWithShape="0">
              <a:srgbClr val="000000"/>
            </a:outerShdw>
          </a:effectLst>
        </p:spPr>
        <p:txBody>
          <a:bodyPr lIns="90488" tIns="44450" rIns="90488" bIns="44450" anchor="ctr"/>
          <a:lstStyle/>
          <a:p>
            <a:pPr marL="342900" indent="-342900" algn="ctr" eaLnBrk="0" hangingPunct="0">
              <a:spcBef>
                <a:spcPct val="20000"/>
              </a:spcBef>
              <a:defRPr/>
            </a:pPr>
            <a:r>
              <a:rPr lang="en-US" sz="2800" dirty="0">
                <a:solidFill>
                  <a:srgbClr val="000000"/>
                </a:solidFill>
              </a:rPr>
              <a:t>	</a:t>
            </a:r>
            <a:r>
              <a:rPr lang="en-US" sz="2800" b="1" dirty="0">
                <a:solidFill>
                  <a:srgbClr val="000000"/>
                </a:solidFill>
              </a:rPr>
              <a:t>The amount of depreciation expense recorded at the end of the 17th year to bring depreciation up to date is:</a:t>
            </a:r>
          </a:p>
          <a:p>
            <a:pPr marL="342900" indent="-342900" algn="ctr" eaLnBrk="0" hangingPunct="0">
              <a:spcBef>
                <a:spcPct val="20000"/>
              </a:spcBef>
              <a:defRPr/>
            </a:pPr>
            <a:endParaRPr lang="en-US" sz="2800" b="1" dirty="0">
              <a:solidFill>
                <a:srgbClr val="000000"/>
              </a:solidFill>
            </a:endParaRPr>
          </a:p>
          <a:p>
            <a:pPr marL="342900" indent="-342900" eaLnBrk="0" hangingPunct="0">
              <a:spcBef>
                <a:spcPct val="20000"/>
              </a:spcBef>
              <a:defRPr/>
            </a:pPr>
            <a:r>
              <a:rPr lang="en-US" sz="2800" b="1" dirty="0">
                <a:solidFill>
                  <a:srgbClr val="000000"/>
                </a:solidFill>
              </a:rPr>
              <a:t>	a.	$0.	</a:t>
            </a:r>
          </a:p>
          <a:p>
            <a:pPr marL="342900" indent="-342900" eaLnBrk="0" hangingPunct="0">
              <a:spcBef>
                <a:spcPct val="20000"/>
              </a:spcBef>
              <a:defRPr/>
            </a:pPr>
            <a:r>
              <a:rPr lang="en-US" sz="2800" b="1" dirty="0">
                <a:solidFill>
                  <a:srgbClr val="000000"/>
                </a:solidFill>
              </a:rPr>
              <a:t>	b.	$1,000,000.</a:t>
            </a:r>
          </a:p>
          <a:p>
            <a:pPr marL="342900" indent="-342900" eaLnBrk="0" hangingPunct="0">
              <a:spcBef>
                <a:spcPct val="20000"/>
              </a:spcBef>
              <a:defRPr/>
            </a:pPr>
            <a:r>
              <a:rPr lang="en-US" sz="2800" b="1" dirty="0">
                <a:solidFill>
                  <a:srgbClr val="000000"/>
                </a:solidFill>
              </a:rPr>
              <a:t>	c.	$2,000,000.</a:t>
            </a:r>
          </a:p>
          <a:p>
            <a:pPr marL="342900" indent="-342900" eaLnBrk="0" hangingPunct="0">
              <a:spcBef>
                <a:spcPct val="20000"/>
              </a:spcBef>
              <a:defRPr/>
            </a:pPr>
            <a:r>
              <a:rPr lang="en-US" sz="2800" b="1" dirty="0">
                <a:solidFill>
                  <a:srgbClr val="000000"/>
                </a:solidFill>
              </a:rPr>
              <a:t>	d.	$4,000,000.</a:t>
            </a:r>
          </a:p>
        </p:txBody>
      </p:sp>
      <p:pic>
        <p:nvPicPr>
          <p:cNvPr id="47107" name="Picture 1029" descr="747JET2"/>
          <p:cNvPicPr>
            <a:picLocks noChangeAspect="1" noChangeArrowheads="1"/>
          </p:cNvPicPr>
          <p:nvPr/>
        </p:nvPicPr>
        <p:blipFill>
          <a:blip r:embed="rId3" cstate="print"/>
          <a:srcRect/>
          <a:stretch>
            <a:fillRect/>
          </a:stretch>
        </p:blipFill>
        <p:spPr bwMode="auto">
          <a:xfrm>
            <a:off x="6400800" y="125413"/>
            <a:ext cx="2533650" cy="571500"/>
          </a:xfrm>
          <a:prstGeom prst="rect">
            <a:avLst/>
          </a:prstGeom>
          <a:noFill/>
          <a:ln w="9525">
            <a:noFill/>
            <a:miter lim="800000"/>
            <a:headEnd/>
            <a:tailEnd/>
          </a:ln>
        </p:spPr>
      </p:pic>
      <p:sp>
        <p:nvSpPr>
          <p:cNvPr id="6" name="Oval 3"/>
          <p:cNvSpPr>
            <a:spLocks noChangeArrowheads="1"/>
          </p:cNvSpPr>
          <p:nvPr/>
        </p:nvSpPr>
        <p:spPr bwMode="auto">
          <a:xfrm>
            <a:off x="882650" y="4478338"/>
            <a:ext cx="558800" cy="558800"/>
          </a:xfrm>
          <a:prstGeom prst="ellipse">
            <a:avLst/>
          </a:prstGeom>
          <a:noFill/>
          <a:ln w="50799">
            <a:solidFill>
              <a:srgbClr val="FF3300"/>
            </a:solidFill>
            <a:round/>
            <a:headEnd/>
            <a:tailEnd/>
          </a:ln>
        </p:spPr>
        <p:txBody>
          <a:bodyPr wrap="none" anchor="ctr"/>
          <a:lstStyle/>
          <a:p>
            <a:endParaRPr lang="en-US"/>
          </a:p>
        </p:txBody>
      </p:sp>
      <p:grpSp>
        <p:nvGrpSpPr>
          <p:cNvPr id="2" name="Group 13"/>
          <p:cNvGrpSpPr>
            <a:grpSpLocks/>
          </p:cNvGrpSpPr>
          <p:nvPr/>
        </p:nvGrpSpPr>
        <p:grpSpPr bwMode="auto">
          <a:xfrm>
            <a:off x="3657600" y="4114800"/>
            <a:ext cx="5410200" cy="1235075"/>
            <a:chOff x="3657600" y="4114800"/>
            <a:chExt cx="5410200" cy="1235075"/>
          </a:xfrm>
        </p:grpSpPr>
        <p:sp>
          <p:nvSpPr>
            <p:cNvPr id="47111" name="AutoShape 4"/>
            <p:cNvSpPr>
              <a:spLocks noChangeArrowheads="1"/>
            </p:cNvSpPr>
            <p:nvPr/>
          </p:nvSpPr>
          <p:spPr bwMode="auto">
            <a:xfrm>
              <a:off x="3657600" y="4495800"/>
              <a:ext cx="990600" cy="457200"/>
            </a:xfrm>
            <a:prstGeom prst="leftArrow">
              <a:avLst>
                <a:gd name="adj1" fmla="val 50000"/>
                <a:gd name="adj2" fmla="val 54167"/>
              </a:avLst>
            </a:prstGeom>
            <a:solidFill>
              <a:srgbClr val="FF3300"/>
            </a:solidFill>
            <a:ln w="9525">
              <a:solidFill>
                <a:srgbClr val="FF3300"/>
              </a:solidFill>
              <a:miter lim="800000"/>
              <a:headEnd/>
              <a:tailEnd/>
            </a:ln>
          </p:spPr>
          <p:txBody>
            <a:bodyPr wrap="none" anchor="ctr"/>
            <a:lstStyle/>
            <a:p>
              <a:pPr algn="ctr" eaLnBrk="0" hangingPunct="0"/>
              <a:endParaRPr lang="en-US" sz="2400">
                <a:solidFill>
                  <a:srgbClr val="FF3300"/>
                </a:solidFill>
              </a:endParaRPr>
            </a:p>
          </p:txBody>
        </p:sp>
        <p:sp>
          <p:nvSpPr>
            <p:cNvPr id="47112" name="Rectangle 5"/>
            <p:cNvSpPr>
              <a:spLocks noChangeArrowheads="1"/>
            </p:cNvSpPr>
            <p:nvPr/>
          </p:nvSpPr>
          <p:spPr bwMode="auto">
            <a:xfrm>
              <a:off x="4319588" y="4114800"/>
              <a:ext cx="4748212" cy="1235075"/>
            </a:xfrm>
            <a:prstGeom prst="rect">
              <a:avLst/>
            </a:prstGeom>
            <a:solidFill>
              <a:srgbClr val="CCFFFF"/>
            </a:solidFill>
            <a:ln w="50799">
              <a:solidFill>
                <a:srgbClr val="FF3300"/>
              </a:solidFill>
              <a:miter lim="800000"/>
              <a:headEnd/>
              <a:tailEnd/>
            </a:ln>
          </p:spPr>
          <p:txBody>
            <a:bodyPr lIns="90488" tIns="44450" rIns="90488" bIns="44450">
              <a:spAutoFit/>
            </a:bodyPr>
            <a:lstStyle/>
            <a:p>
              <a:pPr eaLnBrk="0" hangingPunct="0"/>
              <a:r>
                <a:rPr lang="en-US" sz="2400" b="1"/>
                <a:t>  Annual Depreciation:</a:t>
              </a:r>
            </a:p>
            <a:p>
              <a:pPr eaLnBrk="0" hangingPunct="0"/>
              <a:r>
                <a:rPr lang="en-US" sz="2400" b="1"/>
                <a:t>  ($20,000,000 - $0) ÷ 20 Years. </a:t>
              </a:r>
            </a:p>
            <a:p>
              <a:pPr eaLnBrk="0" hangingPunct="0"/>
              <a:r>
                <a:rPr lang="en-US" sz="2400" b="1"/>
                <a:t>  = $1,000,000  </a:t>
              </a:r>
            </a:p>
          </p:txBody>
        </p:sp>
      </p:grpSp>
      <p:sp>
        <p:nvSpPr>
          <p:cNvPr id="13" name="Rectangle 5"/>
          <p:cNvSpPr txBox="1">
            <a:spLocks noChangeArrowheads="1"/>
          </p:cNvSpPr>
          <p:nvPr/>
        </p:nvSpPr>
        <p:spPr>
          <a:xfrm>
            <a:off x="457200" y="152400"/>
            <a:ext cx="8229600" cy="990600"/>
          </a:xfrm>
          <a:prstGeom prst="rect">
            <a:avLst/>
          </a:prstGeom>
          <a:noFill/>
        </p:spPr>
        <p:txBody>
          <a:bodyPr anchor="b"/>
          <a:lstStyle/>
          <a:p>
            <a:pPr eaLnBrk="0" hangingPunct="0">
              <a:defRPr/>
            </a:pPr>
            <a:r>
              <a:rPr lang="en-US" sz="3200" dirty="0">
                <a:solidFill>
                  <a:schemeClr val="tx2"/>
                </a:solidFill>
                <a:latin typeface="+mj-lt"/>
                <a:ea typeface="+mj-ea"/>
                <a:cs typeface="+mj-cs"/>
              </a:rPr>
              <a:t>Disposal of Property, Plant, and Equipment</a:t>
            </a: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right)">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ChangeArrowheads="1"/>
          </p:cNvSpPr>
          <p:nvPr/>
        </p:nvSpPr>
        <p:spPr bwMode="auto">
          <a:xfrm>
            <a:off x="774700" y="1917700"/>
            <a:ext cx="7518400" cy="4241800"/>
          </a:xfrm>
          <a:prstGeom prst="rect">
            <a:avLst/>
          </a:prstGeom>
          <a:solidFill>
            <a:srgbClr val="CCFFFF"/>
          </a:solidFill>
          <a:ln w="28575">
            <a:solidFill>
              <a:schemeClr val="tx1">
                <a:lumMod val="95000"/>
                <a:lumOff val="5000"/>
              </a:schemeClr>
            </a:solidFill>
            <a:miter lim="800000"/>
            <a:headEnd/>
            <a:tailEnd/>
          </a:ln>
          <a:effectLst>
            <a:outerShdw dist="71842" dir="2700000" algn="ctr" rotWithShape="0">
              <a:srgbClr val="000000"/>
            </a:outerShdw>
          </a:effectLst>
        </p:spPr>
        <p:txBody>
          <a:bodyPr lIns="90488" tIns="44450" rIns="90488" bIns="44450" anchor="ctr"/>
          <a:lstStyle/>
          <a:p>
            <a:pPr marL="342900" indent="-342900" algn="ctr" eaLnBrk="0" hangingPunct="0">
              <a:spcBef>
                <a:spcPct val="20000"/>
              </a:spcBef>
              <a:defRPr/>
            </a:pPr>
            <a:r>
              <a:rPr lang="en-US" sz="2800" b="1" dirty="0">
                <a:solidFill>
                  <a:srgbClr val="000000"/>
                </a:solidFill>
              </a:rPr>
              <a:t>  After updating the depreciation,</a:t>
            </a:r>
            <a:br>
              <a:rPr lang="en-US" sz="2800" b="1" dirty="0">
                <a:solidFill>
                  <a:srgbClr val="000000"/>
                </a:solidFill>
              </a:rPr>
            </a:br>
            <a:r>
              <a:rPr lang="en-US" sz="2800" b="1" dirty="0">
                <a:solidFill>
                  <a:srgbClr val="000000"/>
                </a:solidFill>
              </a:rPr>
              <a:t>the equipment’s book value at the end of the 17th year is:</a:t>
            </a:r>
          </a:p>
          <a:p>
            <a:pPr marL="342900" indent="-342900" algn="ctr" eaLnBrk="0" hangingPunct="0">
              <a:spcBef>
                <a:spcPct val="20000"/>
              </a:spcBef>
              <a:defRPr/>
            </a:pPr>
            <a:endParaRPr lang="en-US" sz="2800" b="1" dirty="0">
              <a:solidFill>
                <a:srgbClr val="000000"/>
              </a:solidFill>
            </a:endParaRPr>
          </a:p>
          <a:p>
            <a:pPr marL="342900" indent="-342900" eaLnBrk="0" hangingPunct="0">
              <a:spcBef>
                <a:spcPct val="20000"/>
              </a:spcBef>
              <a:defRPr/>
            </a:pPr>
            <a:r>
              <a:rPr lang="en-US" sz="2800" b="1" dirty="0">
                <a:solidFill>
                  <a:srgbClr val="000000"/>
                </a:solidFill>
              </a:rPr>
              <a:t>	a.	$3,000,000.	</a:t>
            </a:r>
          </a:p>
          <a:p>
            <a:pPr marL="342900" indent="-342900" eaLnBrk="0" hangingPunct="0">
              <a:spcBef>
                <a:spcPct val="20000"/>
              </a:spcBef>
              <a:defRPr/>
            </a:pPr>
            <a:r>
              <a:rPr lang="en-US" sz="2800" b="1" dirty="0">
                <a:solidFill>
                  <a:srgbClr val="000000"/>
                </a:solidFill>
              </a:rPr>
              <a:t>	b.	$16,000,000.</a:t>
            </a:r>
          </a:p>
          <a:p>
            <a:pPr marL="342900" indent="-342900" eaLnBrk="0" hangingPunct="0">
              <a:spcBef>
                <a:spcPct val="20000"/>
              </a:spcBef>
              <a:defRPr/>
            </a:pPr>
            <a:r>
              <a:rPr lang="en-US" sz="2800" b="1" dirty="0">
                <a:solidFill>
                  <a:srgbClr val="000000"/>
                </a:solidFill>
              </a:rPr>
              <a:t>	c.	$17,000,000.</a:t>
            </a:r>
          </a:p>
          <a:p>
            <a:pPr marL="342900" indent="-342900" eaLnBrk="0" hangingPunct="0">
              <a:spcBef>
                <a:spcPct val="20000"/>
              </a:spcBef>
              <a:defRPr/>
            </a:pPr>
            <a:r>
              <a:rPr lang="en-US" sz="2800" b="1" dirty="0">
                <a:solidFill>
                  <a:srgbClr val="000000"/>
                </a:solidFill>
              </a:rPr>
              <a:t>	d.	$4,000,000.</a:t>
            </a:r>
          </a:p>
        </p:txBody>
      </p:sp>
      <p:sp>
        <p:nvSpPr>
          <p:cNvPr id="5" name="Oval 3"/>
          <p:cNvSpPr>
            <a:spLocks noChangeArrowheads="1"/>
          </p:cNvSpPr>
          <p:nvPr/>
        </p:nvSpPr>
        <p:spPr bwMode="auto">
          <a:xfrm>
            <a:off x="987425" y="3935413"/>
            <a:ext cx="635000" cy="635000"/>
          </a:xfrm>
          <a:prstGeom prst="ellipse">
            <a:avLst/>
          </a:prstGeom>
          <a:noFill/>
          <a:ln w="50799">
            <a:solidFill>
              <a:srgbClr val="FF3300"/>
            </a:solidFill>
            <a:round/>
            <a:headEnd/>
            <a:tailEnd/>
          </a:ln>
        </p:spPr>
        <p:txBody>
          <a:bodyPr wrap="none" anchor="ctr"/>
          <a:lstStyle/>
          <a:p>
            <a:endParaRPr lang="en-US"/>
          </a:p>
        </p:txBody>
      </p:sp>
      <p:sp>
        <p:nvSpPr>
          <p:cNvPr id="6" name="Rectangle 4"/>
          <p:cNvSpPr>
            <a:spLocks noChangeArrowheads="1"/>
          </p:cNvSpPr>
          <p:nvPr/>
        </p:nvSpPr>
        <p:spPr bwMode="auto">
          <a:xfrm>
            <a:off x="3048000" y="1524000"/>
            <a:ext cx="5895975" cy="2513013"/>
          </a:xfrm>
          <a:prstGeom prst="rect">
            <a:avLst/>
          </a:prstGeom>
          <a:solidFill>
            <a:srgbClr val="FFFFCC"/>
          </a:solidFill>
          <a:ln w="50799">
            <a:solidFill>
              <a:srgbClr val="FF3300"/>
            </a:solidFill>
            <a:miter lim="800000"/>
            <a:headEnd/>
            <a:tailEnd/>
          </a:ln>
        </p:spPr>
        <p:txBody>
          <a:bodyPr lIns="90488" tIns="44450" rIns="90488" bIns="44450">
            <a:spAutoFit/>
          </a:bodyPr>
          <a:lstStyle/>
          <a:p>
            <a:pPr eaLnBrk="0" hangingPunct="0">
              <a:spcBef>
                <a:spcPct val="50000"/>
              </a:spcBef>
            </a:pPr>
            <a:r>
              <a:rPr lang="en-US" sz="2400" b="1"/>
              <a:t>Accumulated Depreciation =</a:t>
            </a:r>
          </a:p>
          <a:p>
            <a:pPr eaLnBrk="0" hangingPunct="0">
              <a:spcBef>
                <a:spcPct val="50000"/>
              </a:spcBef>
            </a:pPr>
            <a:r>
              <a:rPr lang="en-US" sz="2400" b="1"/>
              <a:t>(17yrs. × $1,000,000) = $17,000,000</a:t>
            </a:r>
          </a:p>
          <a:p>
            <a:pPr eaLnBrk="0" hangingPunct="0">
              <a:spcBef>
                <a:spcPct val="50000"/>
              </a:spcBef>
            </a:pPr>
            <a:r>
              <a:rPr lang="en-US" sz="2400" b="1"/>
              <a:t>BV = Cost -  Accumulated Depreciation </a:t>
            </a:r>
          </a:p>
          <a:p>
            <a:pPr eaLnBrk="0" hangingPunct="0">
              <a:spcBef>
                <a:spcPct val="50000"/>
              </a:spcBef>
            </a:pPr>
            <a:r>
              <a:rPr lang="en-US" sz="2400" b="1"/>
              <a:t>BV = $20,000,000 - $17,000,000</a:t>
            </a:r>
            <a:br>
              <a:rPr lang="en-US" sz="2400" b="1"/>
            </a:br>
            <a:r>
              <a:rPr lang="en-US" sz="2400" b="1"/>
              <a:t>      = $3,000,000</a:t>
            </a:r>
          </a:p>
        </p:txBody>
      </p:sp>
      <p:sp>
        <p:nvSpPr>
          <p:cNvPr id="7" name="Rectangle 5"/>
          <p:cNvSpPr txBox="1">
            <a:spLocks noChangeArrowheads="1"/>
          </p:cNvSpPr>
          <p:nvPr/>
        </p:nvSpPr>
        <p:spPr>
          <a:xfrm>
            <a:off x="457200" y="152400"/>
            <a:ext cx="8229600" cy="990600"/>
          </a:xfrm>
          <a:prstGeom prst="rect">
            <a:avLst/>
          </a:prstGeom>
          <a:noFill/>
        </p:spPr>
        <p:txBody>
          <a:bodyPr anchor="b"/>
          <a:lstStyle/>
          <a:p>
            <a:pPr eaLnBrk="0" hangingPunct="0">
              <a:defRPr/>
            </a:pPr>
            <a:r>
              <a:rPr lang="en-US" sz="3200" dirty="0">
                <a:solidFill>
                  <a:schemeClr val="tx2"/>
                </a:solidFill>
                <a:latin typeface="+mj-lt"/>
                <a:ea typeface="+mj-ea"/>
                <a:cs typeface="+mj-cs"/>
              </a:rPr>
              <a:t>Disposal of Property, Plant, and Equipment</a:t>
            </a:r>
          </a:p>
        </p:txBody>
      </p:sp>
      <p:pic>
        <p:nvPicPr>
          <p:cNvPr id="48134" name="Picture 1029" descr="747JET2"/>
          <p:cNvPicPr>
            <a:picLocks noChangeAspect="1" noChangeArrowheads="1"/>
          </p:cNvPicPr>
          <p:nvPr/>
        </p:nvPicPr>
        <p:blipFill>
          <a:blip r:embed="rId3" cstate="print"/>
          <a:srcRect/>
          <a:stretch>
            <a:fillRect/>
          </a:stretch>
        </p:blipFill>
        <p:spPr bwMode="auto">
          <a:xfrm>
            <a:off x="6400800" y="125413"/>
            <a:ext cx="2533650" cy="571500"/>
          </a:xfrm>
          <a:prstGeom prst="rect">
            <a:avLst/>
          </a:prstGeom>
          <a:noFill/>
          <a:ln w="9525">
            <a:noFill/>
            <a:miter lim="800000"/>
            <a:headEnd/>
            <a:tailEnd/>
          </a:ln>
        </p:spPr>
      </p:pic>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par>
                          <p:cTn id="8" fill="hold">
                            <p:stCondLst>
                              <p:cond delay="500"/>
                            </p:stCondLst>
                            <p:childTnLst>
                              <p:par>
                                <p:cTn id="9" presetID="18" presetClass="entr" presetSubtype="12"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strips(downLeft)">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p:cNvSpPr>
            <a:spLocks noChangeArrowheads="1"/>
          </p:cNvSpPr>
          <p:nvPr/>
        </p:nvSpPr>
        <p:spPr bwMode="auto">
          <a:xfrm>
            <a:off x="762000" y="1600200"/>
            <a:ext cx="7518400" cy="3556000"/>
          </a:xfrm>
          <a:prstGeom prst="rect">
            <a:avLst/>
          </a:prstGeom>
          <a:solidFill>
            <a:srgbClr val="FFCCFF"/>
          </a:solidFill>
          <a:ln w="28575">
            <a:solidFill>
              <a:schemeClr val="tx1">
                <a:lumMod val="95000"/>
                <a:lumOff val="5000"/>
              </a:schemeClr>
            </a:solidFill>
            <a:miter lim="800000"/>
            <a:headEnd/>
            <a:tailEnd/>
          </a:ln>
          <a:effectLst>
            <a:outerShdw dist="71842" dir="2700000" algn="ctr" rotWithShape="0">
              <a:schemeClr val="tx1"/>
            </a:outerShdw>
          </a:effectLst>
        </p:spPr>
        <p:txBody>
          <a:bodyPr lIns="90488" tIns="44450" rIns="90488" bIns="44450" anchor="ctr"/>
          <a:lstStyle/>
          <a:p>
            <a:pPr marL="342900" indent="-342900" algn="ctr" eaLnBrk="0" hangingPunct="0">
              <a:spcBef>
                <a:spcPct val="20000"/>
              </a:spcBef>
              <a:defRPr/>
            </a:pPr>
            <a:r>
              <a:rPr lang="en-US" sz="2800" b="1" dirty="0">
                <a:solidFill>
                  <a:srgbClr val="000000"/>
                </a:solidFill>
              </a:rPr>
              <a:t>The equipment’s sale resulted in: </a:t>
            </a:r>
          </a:p>
          <a:p>
            <a:pPr marL="342900" indent="-342900" algn="ctr" eaLnBrk="0" hangingPunct="0">
              <a:spcBef>
                <a:spcPct val="20000"/>
              </a:spcBef>
              <a:defRPr/>
            </a:pPr>
            <a:endParaRPr lang="en-US" sz="2800" b="1" dirty="0">
              <a:solidFill>
                <a:srgbClr val="000000"/>
              </a:solidFill>
            </a:endParaRPr>
          </a:p>
          <a:p>
            <a:pPr marL="342900" indent="-342900" eaLnBrk="0" hangingPunct="0">
              <a:spcBef>
                <a:spcPct val="20000"/>
              </a:spcBef>
              <a:defRPr/>
            </a:pPr>
            <a:r>
              <a:rPr lang="en-US" sz="2800" b="1" dirty="0">
                <a:solidFill>
                  <a:srgbClr val="000000"/>
                </a:solidFill>
              </a:rPr>
              <a:t>	a.	a gain of $2,000,000.	</a:t>
            </a:r>
          </a:p>
          <a:p>
            <a:pPr marL="342900" indent="-342900" eaLnBrk="0" hangingPunct="0">
              <a:spcBef>
                <a:spcPct val="20000"/>
              </a:spcBef>
              <a:defRPr/>
            </a:pPr>
            <a:r>
              <a:rPr lang="en-US" sz="2800" b="1" dirty="0">
                <a:solidFill>
                  <a:srgbClr val="000000"/>
                </a:solidFill>
              </a:rPr>
              <a:t>	b.	a gain of $3,000,000.</a:t>
            </a:r>
          </a:p>
          <a:p>
            <a:pPr marL="342900" indent="-342900" eaLnBrk="0" hangingPunct="0">
              <a:spcBef>
                <a:spcPct val="20000"/>
              </a:spcBef>
              <a:defRPr/>
            </a:pPr>
            <a:r>
              <a:rPr lang="en-US" sz="2800" b="1" dirty="0">
                <a:solidFill>
                  <a:srgbClr val="000000"/>
                </a:solidFill>
              </a:rPr>
              <a:t>	c.	a gain of $4,000,000.</a:t>
            </a:r>
          </a:p>
          <a:p>
            <a:pPr marL="342900" indent="-342900" eaLnBrk="0" hangingPunct="0">
              <a:spcBef>
                <a:spcPct val="20000"/>
              </a:spcBef>
              <a:defRPr/>
            </a:pPr>
            <a:r>
              <a:rPr lang="en-US" sz="2800" b="1" dirty="0">
                <a:solidFill>
                  <a:srgbClr val="000000"/>
                </a:solidFill>
              </a:rPr>
              <a:t>	d.	a loss of $2,000,000.</a:t>
            </a:r>
          </a:p>
        </p:txBody>
      </p:sp>
      <p:sp>
        <p:nvSpPr>
          <p:cNvPr id="5" name="Oval 3"/>
          <p:cNvSpPr>
            <a:spLocks noChangeArrowheads="1"/>
          </p:cNvSpPr>
          <p:nvPr/>
        </p:nvSpPr>
        <p:spPr bwMode="auto">
          <a:xfrm>
            <a:off x="990600" y="2819400"/>
            <a:ext cx="635000" cy="635000"/>
          </a:xfrm>
          <a:prstGeom prst="ellipse">
            <a:avLst/>
          </a:prstGeom>
          <a:noFill/>
          <a:ln w="50799">
            <a:solidFill>
              <a:srgbClr val="FF3300"/>
            </a:solidFill>
            <a:round/>
            <a:headEnd/>
            <a:tailEnd/>
          </a:ln>
        </p:spPr>
        <p:txBody>
          <a:bodyPr wrap="none" anchor="ctr"/>
          <a:lstStyle/>
          <a:p>
            <a:endParaRPr lang="en-US"/>
          </a:p>
        </p:txBody>
      </p:sp>
      <p:grpSp>
        <p:nvGrpSpPr>
          <p:cNvPr id="2" name="Group 9"/>
          <p:cNvGrpSpPr>
            <a:grpSpLocks/>
          </p:cNvGrpSpPr>
          <p:nvPr/>
        </p:nvGrpSpPr>
        <p:grpSpPr bwMode="auto">
          <a:xfrm>
            <a:off x="2057400" y="2743200"/>
            <a:ext cx="6704013" cy="3344863"/>
            <a:chOff x="2057400" y="3048000"/>
            <a:chExt cx="6704013" cy="3344863"/>
          </a:xfrm>
        </p:grpSpPr>
        <p:sp>
          <p:nvSpPr>
            <p:cNvPr id="49159" name="Freeform 4"/>
            <p:cNvSpPr>
              <a:spLocks/>
            </p:cNvSpPr>
            <p:nvPr/>
          </p:nvSpPr>
          <p:spPr bwMode="auto">
            <a:xfrm>
              <a:off x="5222875" y="3048000"/>
              <a:ext cx="1939925" cy="2744788"/>
            </a:xfrm>
            <a:custGeom>
              <a:avLst/>
              <a:gdLst>
                <a:gd name="T0" fmla="*/ 2147483647 w 1222"/>
                <a:gd name="T1" fmla="*/ 2147483647 h 1729"/>
                <a:gd name="T2" fmla="*/ 2147483647 w 1222"/>
                <a:gd name="T3" fmla="*/ 2147483647 h 1729"/>
                <a:gd name="T4" fmla="*/ 2147483647 w 1222"/>
                <a:gd name="T5" fmla="*/ 2147483647 h 1729"/>
                <a:gd name="T6" fmla="*/ 2147483647 w 1222"/>
                <a:gd name="T7" fmla="*/ 2147483647 h 1729"/>
                <a:gd name="T8" fmla="*/ 2147483647 w 1222"/>
                <a:gd name="T9" fmla="*/ 2147483647 h 1729"/>
                <a:gd name="T10" fmla="*/ 2147483647 w 1222"/>
                <a:gd name="T11" fmla="*/ 2147483647 h 1729"/>
                <a:gd name="T12" fmla="*/ 2147483647 w 1222"/>
                <a:gd name="T13" fmla="*/ 2147483647 h 1729"/>
                <a:gd name="T14" fmla="*/ 2147483647 w 1222"/>
                <a:gd name="T15" fmla="*/ 2147483647 h 1729"/>
                <a:gd name="T16" fmla="*/ 2147483647 w 1222"/>
                <a:gd name="T17" fmla="*/ 2147483647 h 1729"/>
                <a:gd name="T18" fmla="*/ 2147483647 w 1222"/>
                <a:gd name="T19" fmla="*/ 2147483647 h 1729"/>
                <a:gd name="T20" fmla="*/ 2147483647 w 1222"/>
                <a:gd name="T21" fmla="*/ 2147483647 h 1729"/>
                <a:gd name="T22" fmla="*/ 2147483647 w 1222"/>
                <a:gd name="T23" fmla="*/ 2147483647 h 1729"/>
                <a:gd name="T24" fmla="*/ 2147483647 w 1222"/>
                <a:gd name="T25" fmla="*/ 2147483647 h 1729"/>
                <a:gd name="T26" fmla="*/ 2147483647 w 1222"/>
                <a:gd name="T27" fmla="*/ 2147483647 h 1729"/>
                <a:gd name="T28" fmla="*/ 2147483647 w 1222"/>
                <a:gd name="T29" fmla="*/ 2147483647 h 1729"/>
                <a:gd name="T30" fmla="*/ 2147483647 w 1222"/>
                <a:gd name="T31" fmla="*/ 2147483647 h 1729"/>
                <a:gd name="T32" fmla="*/ 2147483647 w 1222"/>
                <a:gd name="T33" fmla="*/ 2147483647 h 1729"/>
                <a:gd name="T34" fmla="*/ 2147483647 w 1222"/>
                <a:gd name="T35" fmla="*/ 2147483647 h 1729"/>
                <a:gd name="T36" fmla="*/ 2147483647 w 1222"/>
                <a:gd name="T37" fmla="*/ 2147483647 h 1729"/>
                <a:gd name="T38" fmla="*/ 2147483647 w 1222"/>
                <a:gd name="T39" fmla="*/ 2147483647 h 1729"/>
                <a:gd name="T40" fmla="*/ 2147483647 w 1222"/>
                <a:gd name="T41" fmla="*/ 2147483647 h 1729"/>
                <a:gd name="T42" fmla="*/ 2147483647 w 1222"/>
                <a:gd name="T43" fmla="*/ 2147483647 h 1729"/>
                <a:gd name="T44" fmla="*/ 2147483647 w 1222"/>
                <a:gd name="T45" fmla="*/ 2147483647 h 1729"/>
                <a:gd name="T46" fmla="*/ 2147483647 w 1222"/>
                <a:gd name="T47" fmla="*/ 2147483647 h 1729"/>
                <a:gd name="T48" fmla="*/ 2147483647 w 1222"/>
                <a:gd name="T49" fmla="*/ 2147483647 h 1729"/>
                <a:gd name="T50" fmla="*/ 2147483647 w 1222"/>
                <a:gd name="T51" fmla="*/ 2147483647 h 1729"/>
                <a:gd name="T52" fmla="*/ 2147483647 w 1222"/>
                <a:gd name="T53" fmla="*/ 2147483647 h 1729"/>
                <a:gd name="T54" fmla="*/ 2147483647 w 1222"/>
                <a:gd name="T55" fmla="*/ 2147483647 h 1729"/>
                <a:gd name="T56" fmla="*/ 2147483647 w 1222"/>
                <a:gd name="T57" fmla="*/ 2147483647 h 1729"/>
                <a:gd name="T58" fmla="*/ 2147483647 w 1222"/>
                <a:gd name="T59" fmla="*/ 2147483647 h 1729"/>
                <a:gd name="T60" fmla="*/ 2147483647 w 1222"/>
                <a:gd name="T61" fmla="*/ 2147483647 h 1729"/>
                <a:gd name="T62" fmla="*/ 2147483647 w 1222"/>
                <a:gd name="T63" fmla="*/ 2147483647 h 1729"/>
                <a:gd name="T64" fmla="*/ 2147483647 w 1222"/>
                <a:gd name="T65" fmla="*/ 2147483647 h 1729"/>
                <a:gd name="T66" fmla="*/ 2147483647 w 1222"/>
                <a:gd name="T67" fmla="*/ 2147483647 h 1729"/>
                <a:gd name="T68" fmla="*/ 2147483647 w 1222"/>
                <a:gd name="T69" fmla="*/ 2147483647 h 1729"/>
                <a:gd name="T70" fmla="*/ 2147483647 w 1222"/>
                <a:gd name="T71" fmla="*/ 2147483647 h 1729"/>
                <a:gd name="T72" fmla="*/ 2147483647 w 1222"/>
                <a:gd name="T73" fmla="*/ 2147483647 h 1729"/>
                <a:gd name="T74" fmla="*/ 2147483647 w 1222"/>
                <a:gd name="T75" fmla="*/ 2147483647 h 1729"/>
                <a:gd name="T76" fmla="*/ 2147483647 w 1222"/>
                <a:gd name="T77" fmla="*/ 0 h 1729"/>
                <a:gd name="T78" fmla="*/ 0 w 1222"/>
                <a:gd name="T79" fmla="*/ 2147483647 h 1729"/>
                <a:gd name="T80" fmla="*/ 2147483647 w 1222"/>
                <a:gd name="T81" fmla="*/ 2147483647 h 1729"/>
                <a:gd name="T82" fmla="*/ 2147483647 w 1222"/>
                <a:gd name="T83" fmla="*/ 2147483647 h 172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222"/>
                <a:gd name="T127" fmla="*/ 0 h 1729"/>
                <a:gd name="T128" fmla="*/ 1222 w 1222"/>
                <a:gd name="T129" fmla="*/ 1729 h 172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222" h="1729">
                  <a:moveTo>
                    <a:pt x="255" y="484"/>
                  </a:moveTo>
                  <a:lnTo>
                    <a:pt x="309" y="492"/>
                  </a:lnTo>
                  <a:lnTo>
                    <a:pt x="392" y="505"/>
                  </a:lnTo>
                  <a:lnTo>
                    <a:pt x="480" y="534"/>
                  </a:lnTo>
                  <a:lnTo>
                    <a:pt x="564" y="568"/>
                  </a:lnTo>
                  <a:lnTo>
                    <a:pt x="646" y="613"/>
                  </a:lnTo>
                  <a:lnTo>
                    <a:pt x="722" y="668"/>
                  </a:lnTo>
                  <a:lnTo>
                    <a:pt x="797" y="727"/>
                  </a:lnTo>
                  <a:lnTo>
                    <a:pt x="867" y="798"/>
                  </a:lnTo>
                  <a:lnTo>
                    <a:pt x="932" y="879"/>
                  </a:lnTo>
                  <a:lnTo>
                    <a:pt x="990" y="963"/>
                  </a:lnTo>
                  <a:lnTo>
                    <a:pt x="1042" y="1053"/>
                  </a:lnTo>
                  <a:lnTo>
                    <a:pt x="1091" y="1149"/>
                  </a:lnTo>
                  <a:lnTo>
                    <a:pt x="1132" y="1253"/>
                  </a:lnTo>
                  <a:lnTo>
                    <a:pt x="1165" y="1356"/>
                  </a:lnTo>
                  <a:lnTo>
                    <a:pt x="1189" y="1466"/>
                  </a:lnTo>
                  <a:lnTo>
                    <a:pt x="1207" y="1578"/>
                  </a:lnTo>
                  <a:lnTo>
                    <a:pt x="1220" y="1693"/>
                  </a:lnTo>
                  <a:lnTo>
                    <a:pt x="1221" y="1728"/>
                  </a:lnTo>
                  <a:lnTo>
                    <a:pt x="1215" y="1603"/>
                  </a:lnTo>
                  <a:lnTo>
                    <a:pt x="1202" y="1473"/>
                  </a:lnTo>
                  <a:lnTo>
                    <a:pt x="1184" y="1352"/>
                  </a:lnTo>
                  <a:lnTo>
                    <a:pt x="1161" y="1231"/>
                  </a:lnTo>
                  <a:lnTo>
                    <a:pt x="1132" y="1111"/>
                  </a:lnTo>
                  <a:lnTo>
                    <a:pt x="1093" y="998"/>
                  </a:lnTo>
                  <a:lnTo>
                    <a:pt x="1055" y="888"/>
                  </a:lnTo>
                  <a:lnTo>
                    <a:pt x="1005" y="785"/>
                  </a:lnTo>
                  <a:lnTo>
                    <a:pt x="956" y="686"/>
                  </a:lnTo>
                  <a:lnTo>
                    <a:pt x="901" y="596"/>
                  </a:lnTo>
                  <a:lnTo>
                    <a:pt x="842" y="514"/>
                  </a:lnTo>
                  <a:lnTo>
                    <a:pt x="778" y="437"/>
                  </a:lnTo>
                  <a:lnTo>
                    <a:pt x="710" y="371"/>
                  </a:lnTo>
                  <a:lnTo>
                    <a:pt x="639" y="312"/>
                  </a:lnTo>
                  <a:lnTo>
                    <a:pt x="567" y="262"/>
                  </a:lnTo>
                  <a:lnTo>
                    <a:pt x="493" y="220"/>
                  </a:lnTo>
                  <a:lnTo>
                    <a:pt x="415" y="192"/>
                  </a:lnTo>
                  <a:lnTo>
                    <a:pt x="338" y="170"/>
                  </a:lnTo>
                  <a:lnTo>
                    <a:pt x="255" y="158"/>
                  </a:lnTo>
                  <a:lnTo>
                    <a:pt x="250" y="0"/>
                  </a:lnTo>
                  <a:lnTo>
                    <a:pt x="0" y="324"/>
                  </a:lnTo>
                  <a:lnTo>
                    <a:pt x="250" y="651"/>
                  </a:lnTo>
                  <a:lnTo>
                    <a:pt x="255" y="484"/>
                  </a:lnTo>
                </a:path>
              </a:pathLst>
            </a:custGeom>
            <a:solidFill>
              <a:srgbClr val="FF3300"/>
            </a:solidFill>
            <a:ln w="12699" cap="rnd">
              <a:solidFill>
                <a:srgbClr val="FF3300"/>
              </a:solidFill>
              <a:round/>
              <a:headEnd/>
              <a:tailEnd/>
            </a:ln>
          </p:spPr>
          <p:txBody>
            <a:bodyPr/>
            <a:lstStyle/>
            <a:p>
              <a:endParaRPr lang="en-US"/>
            </a:p>
          </p:txBody>
        </p:sp>
        <p:sp>
          <p:nvSpPr>
            <p:cNvPr id="49160" name="Rectangle 5"/>
            <p:cNvSpPr>
              <a:spLocks noChangeArrowheads="1"/>
            </p:cNvSpPr>
            <p:nvPr/>
          </p:nvSpPr>
          <p:spPr bwMode="auto">
            <a:xfrm>
              <a:off x="2057400" y="5522913"/>
              <a:ext cx="6704013" cy="869950"/>
            </a:xfrm>
            <a:prstGeom prst="rect">
              <a:avLst/>
            </a:prstGeom>
            <a:solidFill>
              <a:srgbClr val="CCECFF"/>
            </a:solidFill>
            <a:ln w="50799">
              <a:solidFill>
                <a:srgbClr val="FF3300"/>
              </a:solidFill>
              <a:miter lim="800000"/>
              <a:headEnd/>
              <a:tailEnd/>
            </a:ln>
          </p:spPr>
          <p:txBody>
            <a:bodyPr wrap="none" lIns="90488" tIns="44450" rIns="90488" bIns="44450">
              <a:spAutoFit/>
            </a:bodyPr>
            <a:lstStyle/>
            <a:p>
              <a:pPr eaLnBrk="0" hangingPunct="0"/>
              <a:r>
                <a:rPr lang="en-US" sz="2400" b="1">
                  <a:solidFill>
                    <a:schemeClr val="tx2"/>
                  </a:solidFill>
                </a:rPr>
                <a:t>Gain = Cash Received  -  Book Value</a:t>
              </a:r>
            </a:p>
            <a:p>
              <a:pPr eaLnBrk="0" hangingPunct="0"/>
              <a:r>
                <a:rPr lang="en-US" sz="2400" b="1">
                  <a:solidFill>
                    <a:schemeClr val="tx2"/>
                  </a:solidFill>
                </a:rPr>
                <a:t>Gain =  $5,000,000  -  $3,000,000 = $2,000,000</a:t>
              </a:r>
            </a:p>
          </p:txBody>
        </p:sp>
      </p:grpSp>
      <p:sp>
        <p:nvSpPr>
          <p:cNvPr id="9" name="Rectangle 6"/>
          <p:cNvSpPr txBox="1">
            <a:spLocks noChangeArrowheads="1"/>
          </p:cNvSpPr>
          <p:nvPr/>
        </p:nvSpPr>
        <p:spPr>
          <a:xfrm>
            <a:off x="457200" y="228600"/>
            <a:ext cx="8229600" cy="914400"/>
          </a:xfrm>
          <a:prstGeom prst="rect">
            <a:avLst/>
          </a:prstGeom>
          <a:noFill/>
        </p:spPr>
        <p:txBody>
          <a:bodyPr anchor="b"/>
          <a:lstStyle/>
          <a:p>
            <a:pPr eaLnBrk="0" hangingPunct="0">
              <a:defRPr/>
            </a:pPr>
            <a:r>
              <a:rPr lang="en-US" sz="3200" dirty="0">
                <a:solidFill>
                  <a:schemeClr val="tx2"/>
                </a:solidFill>
                <a:latin typeface="+mj-lt"/>
                <a:ea typeface="+mj-ea"/>
                <a:cs typeface="+mj-cs"/>
              </a:rPr>
              <a:t>Disposal of Property, Plant, and Equipment</a:t>
            </a:r>
          </a:p>
        </p:txBody>
      </p:sp>
      <p:pic>
        <p:nvPicPr>
          <p:cNvPr id="49158" name="Picture 1029" descr="747JET2"/>
          <p:cNvPicPr>
            <a:picLocks noChangeAspect="1" noChangeArrowheads="1"/>
          </p:cNvPicPr>
          <p:nvPr/>
        </p:nvPicPr>
        <p:blipFill>
          <a:blip r:embed="rId3" cstate="print"/>
          <a:srcRect/>
          <a:stretch>
            <a:fillRect/>
          </a:stretch>
        </p:blipFill>
        <p:spPr bwMode="auto">
          <a:xfrm>
            <a:off x="6400800" y="125413"/>
            <a:ext cx="2533650" cy="571500"/>
          </a:xfrm>
          <a:prstGeom prst="rect">
            <a:avLst/>
          </a:prstGeom>
          <a:noFill/>
          <a:ln w="9525">
            <a:noFill/>
            <a:miter lim="800000"/>
            <a:headEnd/>
            <a:tailEnd/>
          </a:ln>
        </p:spPr>
      </p:pic>
    </p:spTree>
  </p:cSld>
  <p:clrMapOvr>
    <a:masterClrMapping/>
  </p:clrMapOvr>
  <p:transition spd="med">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par>
                          <p:cTn id="8" fill="hold">
                            <p:stCondLst>
                              <p:cond delay="500"/>
                            </p:stCondLst>
                            <p:childTnLst>
                              <p:par>
                                <p:cTn id="9" presetID="18" presetClass="entr" presetSubtype="9"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strips(upLeft)">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ChangeArrowheads="1"/>
          </p:cNvSpPr>
          <p:nvPr/>
        </p:nvSpPr>
        <p:spPr bwMode="auto">
          <a:xfrm>
            <a:off x="228600" y="1828800"/>
            <a:ext cx="8763000" cy="914400"/>
          </a:xfrm>
          <a:prstGeom prst="rect">
            <a:avLst/>
          </a:prstGeom>
          <a:noFill/>
          <a:ln w="12699">
            <a:noFill/>
            <a:miter lim="800000"/>
            <a:headEnd/>
            <a:tailEnd/>
          </a:ln>
        </p:spPr>
        <p:txBody>
          <a:bodyPr lIns="90488" tIns="44450" rIns="90488" bIns="44450"/>
          <a:lstStyle/>
          <a:p>
            <a:pPr marL="342900" indent="-342900" algn="ctr" eaLnBrk="0" hangingPunct="0">
              <a:lnSpc>
                <a:spcPct val="90000"/>
              </a:lnSpc>
              <a:spcBef>
                <a:spcPct val="20000"/>
              </a:spcBef>
            </a:pPr>
            <a:r>
              <a:rPr lang="en-US" sz="2400" b="1">
                <a:solidFill>
                  <a:schemeClr val="tx2"/>
                </a:solidFill>
              </a:rPr>
              <a:t>   Prepare the journal entry to record Southwest’s sale of the equipment at the end of the 17th year.</a:t>
            </a:r>
            <a:r>
              <a:rPr lang="en-US" sz="2400">
                <a:solidFill>
                  <a:schemeClr val="tx2"/>
                </a:solidFill>
              </a:rPr>
              <a:t> </a:t>
            </a:r>
          </a:p>
        </p:txBody>
      </p:sp>
      <p:sp>
        <p:nvSpPr>
          <p:cNvPr id="17412" name="Rectangle 6"/>
          <p:cNvSpPr>
            <a:spLocks noGrp="1" noChangeArrowheads="1"/>
          </p:cNvSpPr>
          <p:nvPr>
            <p:ph type="title"/>
          </p:nvPr>
        </p:nvSpPr>
        <p:spPr>
          <a:noFill/>
        </p:spPr>
        <p:txBody>
          <a:bodyPr>
            <a:normAutofit fontScale="90000"/>
          </a:bodyPr>
          <a:lstStyle/>
          <a:p>
            <a:r>
              <a:rPr lang="en-US" smtClean="0"/>
              <a:t>Disposal of Property, Plant, and Equipment</a:t>
            </a:r>
          </a:p>
        </p:txBody>
      </p:sp>
      <p:graphicFrame>
        <p:nvGraphicFramePr>
          <p:cNvPr id="32774" name="Object 2"/>
          <p:cNvGraphicFramePr>
            <a:graphicFrameLocks/>
          </p:cNvGraphicFramePr>
          <p:nvPr/>
        </p:nvGraphicFramePr>
        <p:xfrm>
          <a:off x="381000" y="2667000"/>
          <a:ext cx="8382000" cy="3429000"/>
        </p:xfrm>
        <a:graphic>
          <a:graphicData uri="http://schemas.openxmlformats.org/presentationml/2006/ole">
            <p:oleObj spid="_x0000_s5122" name="Worksheet" r:id="rId4" imgW="4200449" imgH="1781251" progId="Excel.Sheet.8">
              <p:embed/>
            </p:oleObj>
          </a:graphicData>
        </a:graphic>
      </p:graphicFrame>
      <p:pic>
        <p:nvPicPr>
          <p:cNvPr id="17413" name="Picture 1029" descr="747JET2"/>
          <p:cNvPicPr>
            <a:picLocks noChangeAspect="1" noChangeArrowheads="1"/>
          </p:cNvPicPr>
          <p:nvPr/>
        </p:nvPicPr>
        <p:blipFill>
          <a:blip r:embed="rId5" cstate="print"/>
          <a:srcRect/>
          <a:stretch>
            <a:fillRect/>
          </a:stretch>
        </p:blipFill>
        <p:spPr bwMode="auto">
          <a:xfrm>
            <a:off x="6400800" y="125413"/>
            <a:ext cx="2533650" cy="571500"/>
          </a:xfrm>
          <a:prstGeom prst="rect">
            <a:avLst/>
          </a:prstGeom>
          <a:noFill/>
          <a:ln w="9525">
            <a:noFill/>
            <a:miter lim="800000"/>
            <a:headEnd/>
            <a:tailEnd/>
          </a:ln>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2774"/>
                                        </p:tgtEl>
                                        <p:attrNameLst>
                                          <p:attrName>style.visibility</p:attrName>
                                        </p:attrNameLst>
                                      </p:cBhvr>
                                      <p:to>
                                        <p:strVal val="visible"/>
                                      </p:to>
                                    </p:set>
                                    <p:animEffect transition="in" filter="wipe(up)">
                                      <p:cBhvr>
                                        <p:cTn id="7" dur="1000"/>
                                        <p:tgtEl>
                                          <p:spTgt spid="327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Disposal with a partial year depreciation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Mike Company purchased an asset on March 31, 2009 at a cost of $150,000.  It was expected to have a 5 year useful life and a $30,000 residual value.  The company uses straight-line depreciation.  On November 1, 2012 the company sold the asset for $60,000.</a:t>
            </a:r>
          </a:p>
          <a:p>
            <a:endParaRPr lang="en-US" dirty="0"/>
          </a:p>
          <a:p>
            <a:r>
              <a:rPr lang="en-US" dirty="0" smtClean="0"/>
              <a:t>Prepare the journal entry to record the sale of this asset on November 1, 2012.</a:t>
            </a:r>
          </a:p>
          <a:p>
            <a:endParaRPr lang="en-US" dirty="0"/>
          </a:p>
          <a:p>
            <a:r>
              <a:rPr lang="en-US" dirty="0" smtClean="0"/>
              <a:t>How would your answer be different if the company had used Double Declining Balance depreciation rather than straight-line?  Prepare the journal entry.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5"/>
          <p:cNvSpPr>
            <a:spLocks noGrp="1" noChangeArrowheads="1"/>
          </p:cNvSpPr>
          <p:nvPr>
            <p:ph type="title"/>
          </p:nvPr>
        </p:nvSpPr>
        <p:spPr/>
        <p:txBody>
          <a:bodyPr/>
          <a:lstStyle/>
          <a:p>
            <a:r>
              <a:rPr lang="en-US" smtClean="0"/>
              <a:t>Accelerated Depreciation</a:t>
            </a:r>
          </a:p>
        </p:txBody>
      </p:sp>
      <p:grpSp>
        <p:nvGrpSpPr>
          <p:cNvPr id="2" name="Group 3"/>
          <p:cNvGrpSpPr>
            <a:grpSpLocks/>
          </p:cNvGrpSpPr>
          <p:nvPr/>
        </p:nvGrpSpPr>
        <p:grpSpPr bwMode="auto">
          <a:xfrm>
            <a:off x="1211263" y="3886200"/>
            <a:ext cx="6710362" cy="2155825"/>
            <a:chOff x="763" y="2622"/>
            <a:chExt cx="4227" cy="1358"/>
          </a:xfrm>
        </p:grpSpPr>
        <p:sp>
          <p:nvSpPr>
            <p:cNvPr id="259076" name="Line 4"/>
            <p:cNvSpPr>
              <a:spLocks noChangeShapeType="1"/>
            </p:cNvSpPr>
            <p:nvPr/>
          </p:nvSpPr>
          <p:spPr bwMode="auto">
            <a:xfrm>
              <a:off x="767" y="2622"/>
              <a:ext cx="4223" cy="0"/>
            </a:xfrm>
            <a:prstGeom prst="line">
              <a:avLst/>
            </a:prstGeom>
            <a:noFill/>
            <a:ln w="12699">
              <a:solidFill>
                <a:srgbClr val="000080"/>
              </a:solidFill>
              <a:round/>
              <a:headEnd/>
              <a:tailEnd/>
            </a:ln>
            <a:effectLst>
              <a:outerShdw algn="ctr" rotWithShape="0">
                <a:schemeClr val="tx1"/>
              </a:outerShdw>
            </a:effectLst>
          </p:spPr>
          <p:txBody>
            <a:bodyPr wrap="none" anchor="ctr"/>
            <a:lstStyle/>
            <a:p>
              <a:pPr>
                <a:defRPr/>
              </a:pPr>
              <a:endParaRPr lang="en-US"/>
            </a:p>
          </p:txBody>
        </p:sp>
        <p:sp>
          <p:nvSpPr>
            <p:cNvPr id="259077" name="Rectangle 5"/>
            <p:cNvSpPr>
              <a:spLocks noChangeArrowheads="1"/>
            </p:cNvSpPr>
            <p:nvPr/>
          </p:nvSpPr>
          <p:spPr bwMode="auto">
            <a:xfrm>
              <a:off x="763" y="2622"/>
              <a:ext cx="4225" cy="9"/>
            </a:xfrm>
            <a:prstGeom prst="rect">
              <a:avLst/>
            </a:prstGeom>
            <a:solidFill>
              <a:srgbClr val="CCFFFF"/>
            </a:solidFill>
            <a:ln w="12699">
              <a:noFill/>
              <a:miter lim="800000"/>
              <a:headEnd/>
              <a:tailEnd/>
            </a:ln>
            <a:effectLst>
              <a:outerShdw algn="ctr" rotWithShape="0">
                <a:schemeClr val="tx1"/>
              </a:outerShdw>
            </a:effectLst>
          </p:spPr>
          <p:txBody>
            <a:bodyPr wrap="none" anchor="ctr"/>
            <a:lstStyle/>
            <a:p>
              <a:pPr>
                <a:defRPr/>
              </a:pPr>
              <a:endParaRPr lang="en-US"/>
            </a:p>
          </p:txBody>
        </p:sp>
        <p:sp>
          <p:nvSpPr>
            <p:cNvPr id="259078" name="Line 6"/>
            <p:cNvSpPr>
              <a:spLocks noChangeShapeType="1"/>
            </p:cNvSpPr>
            <p:nvPr/>
          </p:nvSpPr>
          <p:spPr bwMode="auto">
            <a:xfrm>
              <a:off x="763" y="2626"/>
              <a:ext cx="0" cy="1354"/>
            </a:xfrm>
            <a:prstGeom prst="line">
              <a:avLst/>
            </a:prstGeom>
            <a:noFill/>
            <a:ln w="12699">
              <a:solidFill>
                <a:srgbClr val="000080"/>
              </a:solidFill>
              <a:round/>
              <a:headEnd/>
              <a:tailEnd/>
            </a:ln>
            <a:effectLst>
              <a:outerShdw algn="ctr" rotWithShape="0">
                <a:schemeClr val="tx1"/>
              </a:outerShdw>
            </a:effectLst>
          </p:spPr>
          <p:txBody>
            <a:bodyPr wrap="none" anchor="ctr"/>
            <a:lstStyle/>
            <a:p>
              <a:pPr>
                <a:defRPr/>
              </a:pPr>
              <a:endParaRPr lang="en-US"/>
            </a:p>
          </p:txBody>
        </p:sp>
        <p:sp>
          <p:nvSpPr>
            <p:cNvPr id="259079" name="Rectangle 7"/>
            <p:cNvSpPr>
              <a:spLocks noChangeArrowheads="1"/>
            </p:cNvSpPr>
            <p:nvPr/>
          </p:nvSpPr>
          <p:spPr bwMode="auto">
            <a:xfrm>
              <a:off x="763" y="2622"/>
              <a:ext cx="10" cy="1356"/>
            </a:xfrm>
            <a:prstGeom prst="rect">
              <a:avLst/>
            </a:prstGeom>
            <a:solidFill>
              <a:srgbClr val="CCFFFF"/>
            </a:solidFill>
            <a:ln w="12699">
              <a:noFill/>
              <a:miter lim="800000"/>
              <a:headEnd/>
              <a:tailEnd/>
            </a:ln>
            <a:effectLst>
              <a:outerShdw algn="ctr" rotWithShape="0">
                <a:schemeClr val="tx1"/>
              </a:outerShdw>
            </a:effectLst>
          </p:spPr>
          <p:txBody>
            <a:bodyPr wrap="none" anchor="ctr"/>
            <a:lstStyle/>
            <a:p>
              <a:pPr>
                <a:defRPr/>
              </a:pPr>
              <a:endParaRPr lang="en-US"/>
            </a:p>
          </p:txBody>
        </p:sp>
        <p:sp>
          <p:nvSpPr>
            <p:cNvPr id="259080" name="Line 8"/>
            <p:cNvSpPr>
              <a:spLocks noChangeShapeType="1"/>
            </p:cNvSpPr>
            <p:nvPr/>
          </p:nvSpPr>
          <p:spPr bwMode="auto">
            <a:xfrm>
              <a:off x="767" y="2622"/>
              <a:ext cx="4223" cy="0"/>
            </a:xfrm>
            <a:prstGeom prst="line">
              <a:avLst/>
            </a:prstGeom>
            <a:noFill/>
            <a:ln w="12699">
              <a:solidFill>
                <a:srgbClr val="000080"/>
              </a:solidFill>
              <a:round/>
              <a:headEnd/>
              <a:tailEnd/>
            </a:ln>
            <a:effectLst>
              <a:outerShdw algn="ctr" rotWithShape="0">
                <a:schemeClr val="tx1"/>
              </a:outerShdw>
            </a:effectLst>
          </p:spPr>
          <p:txBody>
            <a:bodyPr wrap="none" anchor="ctr"/>
            <a:lstStyle/>
            <a:p>
              <a:pPr>
                <a:defRPr/>
              </a:pPr>
              <a:endParaRPr lang="en-US"/>
            </a:p>
          </p:txBody>
        </p:sp>
        <p:sp>
          <p:nvSpPr>
            <p:cNvPr id="259081" name="Line 9"/>
            <p:cNvSpPr>
              <a:spLocks noChangeShapeType="1"/>
            </p:cNvSpPr>
            <p:nvPr/>
          </p:nvSpPr>
          <p:spPr bwMode="auto">
            <a:xfrm>
              <a:off x="767" y="2754"/>
              <a:ext cx="4223" cy="0"/>
            </a:xfrm>
            <a:prstGeom prst="line">
              <a:avLst/>
            </a:prstGeom>
            <a:noFill/>
            <a:ln w="12699">
              <a:solidFill>
                <a:srgbClr val="000080"/>
              </a:solidFill>
              <a:round/>
              <a:headEnd/>
              <a:tailEnd/>
            </a:ln>
            <a:effectLst>
              <a:outerShdw algn="ctr" rotWithShape="0">
                <a:schemeClr val="tx1"/>
              </a:outerShdw>
            </a:effectLst>
          </p:spPr>
          <p:txBody>
            <a:bodyPr wrap="none" anchor="ctr"/>
            <a:lstStyle/>
            <a:p>
              <a:pPr>
                <a:defRPr/>
              </a:pPr>
              <a:endParaRPr lang="en-US"/>
            </a:p>
          </p:txBody>
        </p:sp>
        <p:sp>
          <p:nvSpPr>
            <p:cNvPr id="259082" name="Line 10"/>
            <p:cNvSpPr>
              <a:spLocks noChangeShapeType="1"/>
            </p:cNvSpPr>
            <p:nvPr/>
          </p:nvSpPr>
          <p:spPr bwMode="auto">
            <a:xfrm>
              <a:off x="767" y="3003"/>
              <a:ext cx="4223" cy="0"/>
            </a:xfrm>
            <a:prstGeom prst="line">
              <a:avLst/>
            </a:prstGeom>
            <a:noFill/>
            <a:ln w="12699">
              <a:solidFill>
                <a:srgbClr val="000080"/>
              </a:solidFill>
              <a:round/>
              <a:headEnd/>
              <a:tailEnd/>
            </a:ln>
            <a:effectLst>
              <a:outerShdw algn="ctr" rotWithShape="0">
                <a:schemeClr val="tx1"/>
              </a:outerShdw>
            </a:effectLst>
          </p:spPr>
          <p:txBody>
            <a:bodyPr wrap="none" anchor="ctr"/>
            <a:lstStyle/>
            <a:p>
              <a:pPr>
                <a:defRPr/>
              </a:pPr>
              <a:endParaRPr lang="en-US"/>
            </a:p>
          </p:txBody>
        </p:sp>
        <p:sp>
          <p:nvSpPr>
            <p:cNvPr id="259083" name="Line 11"/>
            <p:cNvSpPr>
              <a:spLocks noChangeShapeType="1"/>
            </p:cNvSpPr>
            <p:nvPr/>
          </p:nvSpPr>
          <p:spPr bwMode="auto">
            <a:xfrm>
              <a:off x="767" y="3252"/>
              <a:ext cx="4223" cy="0"/>
            </a:xfrm>
            <a:prstGeom prst="line">
              <a:avLst/>
            </a:prstGeom>
            <a:noFill/>
            <a:ln w="12699">
              <a:solidFill>
                <a:srgbClr val="000080"/>
              </a:solidFill>
              <a:round/>
              <a:headEnd/>
              <a:tailEnd/>
            </a:ln>
            <a:effectLst>
              <a:outerShdw algn="ctr" rotWithShape="0">
                <a:schemeClr val="tx1"/>
              </a:outerShdw>
            </a:effectLst>
          </p:spPr>
          <p:txBody>
            <a:bodyPr wrap="none" anchor="ctr"/>
            <a:lstStyle/>
            <a:p>
              <a:pPr>
                <a:defRPr/>
              </a:pPr>
              <a:endParaRPr lang="en-US"/>
            </a:p>
          </p:txBody>
        </p:sp>
        <p:sp>
          <p:nvSpPr>
            <p:cNvPr id="259084" name="Line 12"/>
            <p:cNvSpPr>
              <a:spLocks noChangeShapeType="1"/>
            </p:cNvSpPr>
            <p:nvPr/>
          </p:nvSpPr>
          <p:spPr bwMode="auto">
            <a:xfrm>
              <a:off x="767" y="3501"/>
              <a:ext cx="4223" cy="0"/>
            </a:xfrm>
            <a:prstGeom prst="line">
              <a:avLst/>
            </a:prstGeom>
            <a:noFill/>
            <a:ln w="12699">
              <a:solidFill>
                <a:srgbClr val="000080"/>
              </a:solidFill>
              <a:round/>
              <a:headEnd/>
              <a:tailEnd/>
            </a:ln>
            <a:effectLst>
              <a:outerShdw algn="ctr" rotWithShape="0">
                <a:schemeClr val="tx1"/>
              </a:outerShdw>
            </a:effectLst>
          </p:spPr>
          <p:txBody>
            <a:bodyPr wrap="none" anchor="ctr"/>
            <a:lstStyle/>
            <a:p>
              <a:pPr>
                <a:defRPr/>
              </a:pPr>
              <a:endParaRPr lang="en-US"/>
            </a:p>
          </p:txBody>
        </p:sp>
        <p:sp>
          <p:nvSpPr>
            <p:cNvPr id="259085" name="Line 13"/>
            <p:cNvSpPr>
              <a:spLocks noChangeShapeType="1"/>
            </p:cNvSpPr>
            <p:nvPr/>
          </p:nvSpPr>
          <p:spPr bwMode="auto">
            <a:xfrm>
              <a:off x="767" y="3589"/>
              <a:ext cx="4223" cy="0"/>
            </a:xfrm>
            <a:prstGeom prst="line">
              <a:avLst/>
            </a:prstGeom>
            <a:noFill/>
            <a:ln w="12699">
              <a:solidFill>
                <a:srgbClr val="000080"/>
              </a:solidFill>
              <a:round/>
              <a:headEnd/>
              <a:tailEnd/>
            </a:ln>
            <a:effectLst>
              <a:outerShdw algn="ctr" rotWithShape="0">
                <a:schemeClr val="tx1"/>
              </a:outerShdw>
            </a:effectLst>
          </p:spPr>
          <p:txBody>
            <a:bodyPr wrap="none" anchor="ctr"/>
            <a:lstStyle/>
            <a:p>
              <a:pPr>
                <a:defRPr/>
              </a:pPr>
              <a:endParaRPr lang="en-US"/>
            </a:p>
          </p:txBody>
        </p:sp>
        <p:sp>
          <p:nvSpPr>
            <p:cNvPr id="259086" name="Line 14"/>
            <p:cNvSpPr>
              <a:spLocks noChangeShapeType="1"/>
            </p:cNvSpPr>
            <p:nvPr/>
          </p:nvSpPr>
          <p:spPr bwMode="auto">
            <a:xfrm>
              <a:off x="767" y="3838"/>
              <a:ext cx="4223" cy="0"/>
            </a:xfrm>
            <a:prstGeom prst="line">
              <a:avLst/>
            </a:prstGeom>
            <a:noFill/>
            <a:ln w="12699">
              <a:solidFill>
                <a:srgbClr val="000080"/>
              </a:solidFill>
              <a:round/>
              <a:headEnd/>
              <a:tailEnd/>
            </a:ln>
            <a:effectLst>
              <a:outerShdw algn="ctr" rotWithShape="0">
                <a:schemeClr val="tx1"/>
              </a:outerShdw>
            </a:effectLst>
          </p:spPr>
          <p:txBody>
            <a:bodyPr wrap="none" anchor="ctr"/>
            <a:lstStyle/>
            <a:p>
              <a:pPr>
                <a:defRPr/>
              </a:pPr>
              <a:endParaRPr lang="en-US"/>
            </a:p>
          </p:txBody>
        </p:sp>
        <p:sp>
          <p:nvSpPr>
            <p:cNvPr id="259087" name="Line 15"/>
            <p:cNvSpPr>
              <a:spLocks noChangeShapeType="1"/>
            </p:cNvSpPr>
            <p:nvPr/>
          </p:nvSpPr>
          <p:spPr bwMode="auto">
            <a:xfrm>
              <a:off x="767" y="3969"/>
              <a:ext cx="4223" cy="0"/>
            </a:xfrm>
            <a:prstGeom prst="line">
              <a:avLst/>
            </a:prstGeom>
            <a:noFill/>
            <a:ln w="12699">
              <a:solidFill>
                <a:srgbClr val="000080"/>
              </a:solidFill>
              <a:round/>
              <a:headEnd/>
              <a:tailEnd/>
            </a:ln>
            <a:effectLst>
              <a:outerShdw algn="ctr" rotWithShape="0">
                <a:schemeClr val="tx1"/>
              </a:outerShdw>
            </a:effectLst>
          </p:spPr>
          <p:txBody>
            <a:bodyPr wrap="none" anchor="ctr"/>
            <a:lstStyle/>
            <a:p>
              <a:pPr>
                <a:defRPr/>
              </a:pPr>
              <a:endParaRPr lang="en-US"/>
            </a:p>
          </p:txBody>
        </p:sp>
        <p:sp>
          <p:nvSpPr>
            <p:cNvPr id="259088" name="Line 16"/>
            <p:cNvSpPr>
              <a:spLocks noChangeShapeType="1"/>
            </p:cNvSpPr>
            <p:nvPr/>
          </p:nvSpPr>
          <p:spPr bwMode="auto">
            <a:xfrm>
              <a:off x="763" y="2626"/>
              <a:ext cx="0" cy="1354"/>
            </a:xfrm>
            <a:prstGeom prst="line">
              <a:avLst/>
            </a:prstGeom>
            <a:noFill/>
            <a:ln w="12699">
              <a:solidFill>
                <a:srgbClr val="000080"/>
              </a:solidFill>
              <a:round/>
              <a:headEnd/>
              <a:tailEnd/>
            </a:ln>
            <a:effectLst>
              <a:outerShdw algn="ctr" rotWithShape="0">
                <a:schemeClr val="tx1"/>
              </a:outerShdw>
            </a:effectLst>
          </p:spPr>
          <p:txBody>
            <a:bodyPr wrap="none" anchor="ctr"/>
            <a:lstStyle/>
            <a:p>
              <a:pPr>
                <a:defRPr/>
              </a:pPr>
              <a:endParaRPr lang="en-US"/>
            </a:p>
          </p:txBody>
        </p:sp>
        <p:sp>
          <p:nvSpPr>
            <p:cNvPr id="259089" name="Line 17"/>
            <p:cNvSpPr>
              <a:spLocks noChangeShapeType="1"/>
            </p:cNvSpPr>
            <p:nvPr/>
          </p:nvSpPr>
          <p:spPr bwMode="auto">
            <a:xfrm>
              <a:off x="950" y="2626"/>
              <a:ext cx="0" cy="1354"/>
            </a:xfrm>
            <a:prstGeom prst="line">
              <a:avLst/>
            </a:prstGeom>
            <a:noFill/>
            <a:ln w="12699">
              <a:solidFill>
                <a:srgbClr val="000080"/>
              </a:solidFill>
              <a:round/>
              <a:headEnd/>
              <a:tailEnd/>
            </a:ln>
            <a:effectLst>
              <a:outerShdw algn="ctr" rotWithShape="0">
                <a:schemeClr val="tx1"/>
              </a:outerShdw>
            </a:effectLst>
          </p:spPr>
          <p:txBody>
            <a:bodyPr wrap="none" anchor="ctr"/>
            <a:lstStyle/>
            <a:p>
              <a:pPr>
                <a:defRPr/>
              </a:pPr>
              <a:endParaRPr lang="en-US"/>
            </a:p>
          </p:txBody>
        </p:sp>
        <p:sp>
          <p:nvSpPr>
            <p:cNvPr id="259090" name="Line 18"/>
            <p:cNvSpPr>
              <a:spLocks noChangeShapeType="1"/>
            </p:cNvSpPr>
            <p:nvPr/>
          </p:nvSpPr>
          <p:spPr bwMode="auto">
            <a:xfrm>
              <a:off x="2179" y="2626"/>
              <a:ext cx="0" cy="1354"/>
            </a:xfrm>
            <a:prstGeom prst="line">
              <a:avLst/>
            </a:prstGeom>
            <a:noFill/>
            <a:ln w="12699">
              <a:solidFill>
                <a:srgbClr val="000080"/>
              </a:solidFill>
              <a:round/>
              <a:headEnd/>
              <a:tailEnd/>
            </a:ln>
            <a:effectLst>
              <a:outerShdw algn="ctr" rotWithShape="0">
                <a:schemeClr val="tx1"/>
              </a:outerShdw>
            </a:effectLst>
          </p:spPr>
          <p:txBody>
            <a:bodyPr wrap="none" anchor="ctr"/>
            <a:lstStyle/>
            <a:p>
              <a:pPr>
                <a:defRPr/>
              </a:pPr>
              <a:endParaRPr lang="en-US"/>
            </a:p>
          </p:txBody>
        </p:sp>
        <p:sp>
          <p:nvSpPr>
            <p:cNvPr id="259091" name="Line 19"/>
            <p:cNvSpPr>
              <a:spLocks noChangeShapeType="1"/>
            </p:cNvSpPr>
            <p:nvPr/>
          </p:nvSpPr>
          <p:spPr bwMode="auto">
            <a:xfrm>
              <a:off x="3547" y="2626"/>
              <a:ext cx="0" cy="1354"/>
            </a:xfrm>
            <a:prstGeom prst="line">
              <a:avLst/>
            </a:prstGeom>
            <a:noFill/>
            <a:ln w="12699">
              <a:solidFill>
                <a:srgbClr val="000080"/>
              </a:solidFill>
              <a:round/>
              <a:headEnd/>
              <a:tailEnd/>
            </a:ln>
            <a:effectLst>
              <a:outerShdw algn="ctr" rotWithShape="0">
                <a:schemeClr val="tx1"/>
              </a:outerShdw>
            </a:effectLst>
          </p:spPr>
          <p:txBody>
            <a:bodyPr wrap="none" anchor="ctr"/>
            <a:lstStyle/>
            <a:p>
              <a:pPr>
                <a:defRPr/>
              </a:pPr>
              <a:endParaRPr lang="en-US"/>
            </a:p>
          </p:txBody>
        </p:sp>
        <p:sp>
          <p:nvSpPr>
            <p:cNvPr id="259092" name="Line 20"/>
            <p:cNvSpPr>
              <a:spLocks noChangeShapeType="1"/>
            </p:cNvSpPr>
            <p:nvPr/>
          </p:nvSpPr>
          <p:spPr bwMode="auto">
            <a:xfrm>
              <a:off x="3843" y="2626"/>
              <a:ext cx="0" cy="1354"/>
            </a:xfrm>
            <a:prstGeom prst="line">
              <a:avLst/>
            </a:prstGeom>
            <a:noFill/>
            <a:ln w="12699">
              <a:solidFill>
                <a:srgbClr val="000080"/>
              </a:solidFill>
              <a:round/>
              <a:headEnd/>
              <a:tailEnd/>
            </a:ln>
            <a:effectLst>
              <a:outerShdw algn="ctr" rotWithShape="0">
                <a:schemeClr val="tx1"/>
              </a:outerShdw>
            </a:effectLst>
          </p:spPr>
          <p:txBody>
            <a:bodyPr wrap="none" anchor="ctr"/>
            <a:lstStyle/>
            <a:p>
              <a:pPr>
                <a:defRPr/>
              </a:pPr>
              <a:endParaRPr lang="en-US"/>
            </a:p>
          </p:txBody>
        </p:sp>
        <p:sp>
          <p:nvSpPr>
            <p:cNvPr id="259093" name="Line 21"/>
            <p:cNvSpPr>
              <a:spLocks noChangeShapeType="1"/>
            </p:cNvSpPr>
            <p:nvPr/>
          </p:nvSpPr>
          <p:spPr bwMode="auto">
            <a:xfrm>
              <a:off x="4792" y="2626"/>
              <a:ext cx="0" cy="1354"/>
            </a:xfrm>
            <a:prstGeom prst="line">
              <a:avLst/>
            </a:prstGeom>
            <a:noFill/>
            <a:ln w="12699">
              <a:solidFill>
                <a:srgbClr val="000080"/>
              </a:solidFill>
              <a:round/>
              <a:headEnd/>
              <a:tailEnd/>
            </a:ln>
            <a:effectLst>
              <a:outerShdw algn="ctr" rotWithShape="0">
                <a:schemeClr val="tx1"/>
              </a:outerShdw>
            </a:effectLst>
          </p:spPr>
          <p:txBody>
            <a:bodyPr wrap="none" anchor="ctr"/>
            <a:lstStyle/>
            <a:p>
              <a:pPr>
                <a:defRPr/>
              </a:pPr>
              <a:endParaRPr lang="en-US"/>
            </a:p>
          </p:txBody>
        </p:sp>
        <p:sp>
          <p:nvSpPr>
            <p:cNvPr id="259094" name="Line 22"/>
            <p:cNvSpPr>
              <a:spLocks noChangeShapeType="1"/>
            </p:cNvSpPr>
            <p:nvPr/>
          </p:nvSpPr>
          <p:spPr bwMode="auto">
            <a:xfrm>
              <a:off x="4978" y="2626"/>
              <a:ext cx="0" cy="1354"/>
            </a:xfrm>
            <a:prstGeom prst="line">
              <a:avLst/>
            </a:prstGeom>
            <a:noFill/>
            <a:ln w="12699">
              <a:solidFill>
                <a:srgbClr val="000080"/>
              </a:solidFill>
              <a:round/>
              <a:headEnd/>
              <a:tailEnd/>
            </a:ln>
            <a:effectLst>
              <a:outerShdw algn="ctr" rotWithShape="0">
                <a:schemeClr val="tx1"/>
              </a:outerShdw>
            </a:effectLst>
          </p:spPr>
          <p:txBody>
            <a:bodyPr wrap="none" anchor="ctr"/>
            <a:lstStyle/>
            <a:p>
              <a:pPr>
                <a:defRPr/>
              </a:pPr>
              <a:endParaRPr lang="en-US"/>
            </a:p>
          </p:txBody>
        </p:sp>
        <p:sp>
          <p:nvSpPr>
            <p:cNvPr id="259095" name="Rectangle 23"/>
            <p:cNvSpPr>
              <a:spLocks noChangeArrowheads="1"/>
            </p:cNvSpPr>
            <p:nvPr/>
          </p:nvSpPr>
          <p:spPr bwMode="auto">
            <a:xfrm>
              <a:off x="763" y="2622"/>
              <a:ext cx="4225" cy="1356"/>
            </a:xfrm>
            <a:prstGeom prst="rect">
              <a:avLst/>
            </a:prstGeom>
            <a:solidFill>
              <a:srgbClr val="CCFFFF"/>
            </a:solidFill>
            <a:ln w="28575">
              <a:solidFill>
                <a:srgbClr val="000000"/>
              </a:solidFill>
              <a:miter lim="800000"/>
              <a:headEnd/>
              <a:tailEnd/>
            </a:ln>
            <a:effectLst>
              <a:outerShdw dist="71842" dir="2700000" algn="ctr" rotWithShape="0">
                <a:schemeClr val="tx1"/>
              </a:outerShdw>
            </a:effectLst>
          </p:spPr>
          <p:txBody>
            <a:bodyPr wrap="none" anchor="ctr"/>
            <a:lstStyle/>
            <a:p>
              <a:pPr>
                <a:defRPr/>
              </a:pPr>
              <a:endParaRPr lang="en-US"/>
            </a:p>
          </p:txBody>
        </p:sp>
        <p:sp>
          <p:nvSpPr>
            <p:cNvPr id="259096" name="Rectangle 24"/>
            <p:cNvSpPr>
              <a:spLocks noChangeArrowheads="1"/>
            </p:cNvSpPr>
            <p:nvPr/>
          </p:nvSpPr>
          <p:spPr bwMode="auto">
            <a:xfrm>
              <a:off x="2180" y="2739"/>
              <a:ext cx="1277" cy="286"/>
            </a:xfrm>
            <a:prstGeom prst="rect">
              <a:avLst/>
            </a:prstGeom>
            <a:solidFill>
              <a:srgbClr val="CCFFFF"/>
            </a:solidFill>
            <a:ln w="12699">
              <a:noFill/>
              <a:miter lim="800000"/>
              <a:headEnd/>
              <a:tailEnd/>
            </a:ln>
            <a:effectLst>
              <a:outerShdw algn="ctr" rotWithShape="0">
                <a:schemeClr val="tx1"/>
              </a:outerShdw>
            </a:effectLst>
          </p:spPr>
          <p:txBody>
            <a:bodyPr wrap="none" lIns="90488" tIns="44450" rIns="90488" bIns="44450">
              <a:spAutoFit/>
            </a:bodyPr>
            <a:lstStyle/>
            <a:p>
              <a:pPr eaLnBrk="0" hangingPunct="0">
                <a:defRPr/>
              </a:pPr>
              <a:r>
                <a:rPr lang="en-US" sz="2400" b="1">
                  <a:solidFill>
                    <a:srgbClr val="000080"/>
                  </a:solidFill>
                </a:rPr>
                <a:t>Depreciation</a:t>
              </a:r>
            </a:p>
          </p:txBody>
        </p:sp>
        <p:sp>
          <p:nvSpPr>
            <p:cNvPr id="259097" name="Rectangle 25"/>
            <p:cNvSpPr>
              <a:spLocks noChangeArrowheads="1"/>
            </p:cNvSpPr>
            <p:nvPr/>
          </p:nvSpPr>
          <p:spPr bwMode="auto">
            <a:xfrm>
              <a:off x="3937" y="2739"/>
              <a:ext cx="712" cy="286"/>
            </a:xfrm>
            <a:prstGeom prst="rect">
              <a:avLst/>
            </a:prstGeom>
            <a:solidFill>
              <a:srgbClr val="CCFFFF"/>
            </a:solidFill>
            <a:ln w="12699">
              <a:noFill/>
              <a:miter lim="800000"/>
              <a:headEnd/>
              <a:tailEnd/>
            </a:ln>
            <a:effectLst>
              <a:outerShdw algn="ctr" rotWithShape="0">
                <a:schemeClr val="tx1"/>
              </a:outerShdw>
            </a:effectLst>
          </p:spPr>
          <p:txBody>
            <a:bodyPr wrap="none" lIns="90488" tIns="44450" rIns="90488" bIns="44450">
              <a:spAutoFit/>
            </a:bodyPr>
            <a:lstStyle/>
            <a:p>
              <a:pPr eaLnBrk="0" hangingPunct="0">
                <a:defRPr/>
              </a:pPr>
              <a:r>
                <a:rPr lang="en-US" sz="2400" b="1">
                  <a:solidFill>
                    <a:srgbClr val="000080"/>
                  </a:solidFill>
                </a:rPr>
                <a:t>Repair</a:t>
              </a:r>
            </a:p>
          </p:txBody>
        </p:sp>
        <p:sp>
          <p:nvSpPr>
            <p:cNvPr id="259098" name="Rectangle 26"/>
            <p:cNvSpPr>
              <a:spLocks noChangeArrowheads="1"/>
            </p:cNvSpPr>
            <p:nvPr/>
          </p:nvSpPr>
          <p:spPr bwMode="auto">
            <a:xfrm>
              <a:off x="2398" y="2988"/>
              <a:ext cx="904" cy="286"/>
            </a:xfrm>
            <a:prstGeom prst="rect">
              <a:avLst/>
            </a:prstGeom>
            <a:solidFill>
              <a:srgbClr val="CCFFFF"/>
            </a:solidFill>
            <a:ln w="12699">
              <a:noFill/>
              <a:miter lim="800000"/>
              <a:headEnd/>
              <a:tailEnd/>
            </a:ln>
            <a:effectLst>
              <a:outerShdw algn="ctr" rotWithShape="0">
                <a:schemeClr val="tx1"/>
              </a:outerShdw>
            </a:effectLst>
          </p:spPr>
          <p:txBody>
            <a:bodyPr wrap="none" lIns="90488" tIns="44450" rIns="90488" bIns="44450">
              <a:spAutoFit/>
            </a:bodyPr>
            <a:lstStyle/>
            <a:p>
              <a:pPr eaLnBrk="0" hangingPunct="0">
                <a:defRPr/>
              </a:pPr>
              <a:r>
                <a:rPr lang="en-US" sz="2400" b="1">
                  <a:solidFill>
                    <a:srgbClr val="000080"/>
                  </a:solidFill>
                </a:rPr>
                <a:t>Expense</a:t>
              </a:r>
            </a:p>
          </p:txBody>
        </p:sp>
        <p:sp>
          <p:nvSpPr>
            <p:cNvPr id="259099" name="Rectangle 27"/>
            <p:cNvSpPr>
              <a:spLocks noChangeArrowheads="1"/>
            </p:cNvSpPr>
            <p:nvPr/>
          </p:nvSpPr>
          <p:spPr bwMode="auto">
            <a:xfrm>
              <a:off x="3844" y="2988"/>
              <a:ext cx="904" cy="286"/>
            </a:xfrm>
            <a:prstGeom prst="rect">
              <a:avLst/>
            </a:prstGeom>
            <a:solidFill>
              <a:srgbClr val="CCFFFF"/>
            </a:solidFill>
            <a:ln w="12699">
              <a:noFill/>
              <a:miter lim="800000"/>
              <a:headEnd/>
              <a:tailEnd/>
            </a:ln>
            <a:effectLst>
              <a:outerShdw algn="ctr" rotWithShape="0">
                <a:schemeClr val="tx1"/>
              </a:outerShdw>
            </a:effectLst>
          </p:spPr>
          <p:txBody>
            <a:bodyPr wrap="none" lIns="90488" tIns="44450" rIns="90488" bIns="44450">
              <a:spAutoFit/>
            </a:bodyPr>
            <a:lstStyle/>
            <a:p>
              <a:pPr eaLnBrk="0" hangingPunct="0">
                <a:defRPr/>
              </a:pPr>
              <a:r>
                <a:rPr lang="en-US" sz="2400" b="1">
                  <a:solidFill>
                    <a:srgbClr val="000080"/>
                  </a:solidFill>
                </a:rPr>
                <a:t>Expense</a:t>
              </a:r>
            </a:p>
          </p:txBody>
        </p:sp>
        <p:sp>
          <p:nvSpPr>
            <p:cNvPr id="259100" name="Rectangle 28"/>
            <p:cNvSpPr>
              <a:spLocks noChangeArrowheads="1"/>
            </p:cNvSpPr>
            <p:nvPr/>
          </p:nvSpPr>
          <p:spPr bwMode="auto">
            <a:xfrm>
              <a:off x="966" y="3237"/>
              <a:ext cx="1161" cy="286"/>
            </a:xfrm>
            <a:prstGeom prst="rect">
              <a:avLst/>
            </a:prstGeom>
            <a:solidFill>
              <a:srgbClr val="CCFFFF"/>
            </a:solidFill>
            <a:ln w="12699">
              <a:noFill/>
              <a:miter lim="800000"/>
              <a:headEnd/>
              <a:tailEnd/>
            </a:ln>
            <a:effectLst>
              <a:outerShdw algn="ctr" rotWithShape="0">
                <a:schemeClr val="tx1"/>
              </a:outerShdw>
            </a:effectLst>
          </p:spPr>
          <p:txBody>
            <a:bodyPr wrap="none" lIns="90488" tIns="44450" rIns="90488" bIns="44450">
              <a:spAutoFit/>
            </a:bodyPr>
            <a:lstStyle/>
            <a:p>
              <a:pPr eaLnBrk="0" hangingPunct="0">
                <a:defRPr/>
              </a:pPr>
              <a:r>
                <a:rPr lang="en-US" sz="2400" b="1">
                  <a:solidFill>
                    <a:srgbClr val="000080"/>
                  </a:solidFill>
                </a:rPr>
                <a:t>Early Years</a:t>
              </a:r>
            </a:p>
          </p:txBody>
        </p:sp>
        <p:sp>
          <p:nvSpPr>
            <p:cNvPr id="259101" name="Rectangle 29"/>
            <p:cNvSpPr>
              <a:spLocks noChangeArrowheads="1"/>
            </p:cNvSpPr>
            <p:nvPr/>
          </p:nvSpPr>
          <p:spPr bwMode="auto">
            <a:xfrm>
              <a:off x="2584" y="3237"/>
              <a:ext cx="540" cy="286"/>
            </a:xfrm>
            <a:prstGeom prst="rect">
              <a:avLst/>
            </a:prstGeom>
            <a:solidFill>
              <a:srgbClr val="CCFFFF"/>
            </a:solidFill>
            <a:ln w="12699">
              <a:noFill/>
              <a:miter lim="800000"/>
              <a:headEnd/>
              <a:tailEnd/>
            </a:ln>
            <a:effectLst>
              <a:outerShdw algn="ctr" rotWithShape="0">
                <a:schemeClr val="tx1"/>
              </a:outerShdw>
            </a:effectLst>
          </p:spPr>
          <p:txBody>
            <a:bodyPr wrap="none" lIns="90488" tIns="44450" rIns="90488" bIns="44450">
              <a:spAutoFit/>
            </a:bodyPr>
            <a:lstStyle/>
            <a:p>
              <a:pPr eaLnBrk="0" hangingPunct="0">
                <a:defRPr/>
              </a:pPr>
              <a:r>
                <a:rPr lang="en-US" sz="2400" b="1">
                  <a:solidFill>
                    <a:srgbClr val="FF0000"/>
                  </a:solidFill>
                </a:rPr>
                <a:t>High</a:t>
              </a:r>
            </a:p>
          </p:txBody>
        </p:sp>
        <p:sp>
          <p:nvSpPr>
            <p:cNvPr id="259102" name="Rectangle 30"/>
            <p:cNvSpPr>
              <a:spLocks noChangeArrowheads="1"/>
            </p:cNvSpPr>
            <p:nvPr/>
          </p:nvSpPr>
          <p:spPr bwMode="auto">
            <a:xfrm>
              <a:off x="4062" y="3237"/>
              <a:ext cx="497" cy="286"/>
            </a:xfrm>
            <a:prstGeom prst="rect">
              <a:avLst/>
            </a:prstGeom>
            <a:solidFill>
              <a:srgbClr val="CCFFFF"/>
            </a:solidFill>
            <a:ln w="12699">
              <a:noFill/>
              <a:miter lim="800000"/>
              <a:headEnd/>
              <a:tailEnd/>
            </a:ln>
            <a:effectLst>
              <a:outerShdw algn="ctr" rotWithShape="0">
                <a:schemeClr val="tx1"/>
              </a:outerShdw>
            </a:effectLst>
          </p:spPr>
          <p:txBody>
            <a:bodyPr wrap="none" lIns="90488" tIns="44450" rIns="90488" bIns="44450">
              <a:spAutoFit/>
            </a:bodyPr>
            <a:lstStyle/>
            <a:p>
              <a:pPr eaLnBrk="0" hangingPunct="0">
                <a:defRPr/>
              </a:pPr>
              <a:r>
                <a:rPr lang="en-US" sz="2400" b="1">
                  <a:solidFill>
                    <a:srgbClr val="FF0000"/>
                  </a:solidFill>
                </a:rPr>
                <a:t>Low</a:t>
              </a:r>
            </a:p>
          </p:txBody>
        </p:sp>
        <p:sp>
          <p:nvSpPr>
            <p:cNvPr id="259103" name="Rectangle 31"/>
            <p:cNvSpPr>
              <a:spLocks noChangeArrowheads="1"/>
            </p:cNvSpPr>
            <p:nvPr/>
          </p:nvSpPr>
          <p:spPr bwMode="auto">
            <a:xfrm>
              <a:off x="951" y="3574"/>
              <a:ext cx="1161" cy="286"/>
            </a:xfrm>
            <a:prstGeom prst="rect">
              <a:avLst/>
            </a:prstGeom>
            <a:solidFill>
              <a:srgbClr val="CCFFFF"/>
            </a:solidFill>
            <a:ln w="12699">
              <a:noFill/>
              <a:miter lim="800000"/>
              <a:headEnd/>
              <a:tailEnd/>
            </a:ln>
            <a:effectLst>
              <a:outerShdw algn="ctr" rotWithShape="0">
                <a:schemeClr val="tx1"/>
              </a:outerShdw>
            </a:effectLst>
          </p:spPr>
          <p:txBody>
            <a:bodyPr wrap="none" lIns="90488" tIns="44450" rIns="90488" bIns="44450">
              <a:spAutoFit/>
            </a:bodyPr>
            <a:lstStyle/>
            <a:p>
              <a:pPr eaLnBrk="0" hangingPunct="0">
                <a:defRPr/>
              </a:pPr>
              <a:r>
                <a:rPr lang="en-US" sz="2400" b="1">
                  <a:solidFill>
                    <a:srgbClr val="000080"/>
                  </a:solidFill>
                </a:rPr>
                <a:t>Later Years</a:t>
              </a:r>
            </a:p>
          </p:txBody>
        </p:sp>
        <p:sp>
          <p:nvSpPr>
            <p:cNvPr id="259104" name="Rectangle 32"/>
            <p:cNvSpPr>
              <a:spLocks noChangeArrowheads="1"/>
            </p:cNvSpPr>
            <p:nvPr/>
          </p:nvSpPr>
          <p:spPr bwMode="auto">
            <a:xfrm>
              <a:off x="2600" y="3574"/>
              <a:ext cx="497" cy="286"/>
            </a:xfrm>
            <a:prstGeom prst="rect">
              <a:avLst/>
            </a:prstGeom>
            <a:solidFill>
              <a:srgbClr val="CCFFFF"/>
            </a:solidFill>
            <a:ln w="12699">
              <a:noFill/>
              <a:miter lim="800000"/>
              <a:headEnd/>
              <a:tailEnd/>
            </a:ln>
            <a:effectLst>
              <a:outerShdw algn="ctr" rotWithShape="0">
                <a:schemeClr val="tx1"/>
              </a:outerShdw>
            </a:effectLst>
          </p:spPr>
          <p:txBody>
            <a:bodyPr wrap="none" lIns="90488" tIns="44450" rIns="90488" bIns="44450">
              <a:spAutoFit/>
            </a:bodyPr>
            <a:lstStyle/>
            <a:p>
              <a:pPr eaLnBrk="0" hangingPunct="0">
                <a:defRPr/>
              </a:pPr>
              <a:r>
                <a:rPr lang="en-US" sz="2400" b="1">
                  <a:solidFill>
                    <a:srgbClr val="FF0000"/>
                  </a:solidFill>
                </a:rPr>
                <a:t>Low</a:t>
              </a:r>
            </a:p>
          </p:txBody>
        </p:sp>
        <p:sp>
          <p:nvSpPr>
            <p:cNvPr id="259105" name="Rectangle 33"/>
            <p:cNvSpPr>
              <a:spLocks noChangeArrowheads="1"/>
            </p:cNvSpPr>
            <p:nvPr/>
          </p:nvSpPr>
          <p:spPr bwMode="auto">
            <a:xfrm>
              <a:off x="4046" y="3574"/>
              <a:ext cx="540" cy="286"/>
            </a:xfrm>
            <a:prstGeom prst="rect">
              <a:avLst/>
            </a:prstGeom>
            <a:solidFill>
              <a:srgbClr val="CCFFFF"/>
            </a:solidFill>
            <a:ln w="12699">
              <a:noFill/>
              <a:miter lim="800000"/>
              <a:headEnd/>
              <a:tailEnd/>
            </a:ln>
            <a:effectLst>
              <a:outerShdw algn="ctr" rotWithShape="0">
                <a:schemeClr val="tx1"/>
              </a:outerShdw>
            </a:effectLst>
          </p:spPr>
          <p:txBody>
            <a:bodyPr wrap="none" lIns="90488" tIns="44450" rIns="90488" bIns="44450">
              <a:spAutoFit/>
            </a:bodyPr>
            <a:lstStyle/>
            <a:p>
              <a:pPr eaLnBrk="0" hangingPunct="0">
                <a:defRPr/>
              </a:pPr>
              <a:r>
                <a:rPr lang="en-US" sz="2400" b="1">
                  <a:solidFill>
                    <a:srgbClr val="FF0000"/>
                  </a:solidFill>
                </a:rPr>
                <a:t>High</a:t>
              </a:r>
            </a:p>
          </p:txBody>
        </p:sp>
      </p:grpSp>
      <p:sp>
        <p:nvSpPr>
          <p:cNvPr id="43012" name="TextBox 34"/>
          <p:cNvSpPr txBox="1">
            <a:spLocks noChangeArrowheads="1"/>
          </p:cNvSpPr>
          <p:nvPr/>
        </p:nvSpPr>
        <p:spPr bwMode="auto">
          <a:xfrm>
            <a:off x="385763" y="1447800"/>
            <a:ext cx="8382000" cy="1816100"/>
          </a:xfrm>
          <a:prstGeom prst="rect">
            <a:avLst/>
          </a:prstGeom>
          <a:noFill/>
          <a:ln w="9525">
            <a:noFill/>
            <a:miter lim="800000"/>
            <a:headEnd/>
            <a:tailEnd/>
          </a:ln>
        </p:spPr>
        <p:txBody>
          <a:bodyPr>
            <a:spAutoFit/>
          </a:bodyPr>
          <a:lstStyle/>
          <a:p>
            <a:pPr algn="ctr"/>
            <a:r>
              <a:rPr lang="en-US" sz="2800" b="1">
                <a:cs typeface="Arial" charset="0"/>
              </a:rPr>
              <a:t>Accelerated depreciation </a:t>
            </a:r>
            <a:r>
              <a:rPr lang="en-US" sz="2800" b="1">
                <a:solidFill>
                  <a:srgbClr val="FF3300"/>
                </a:solidFill>
                <a:cs typeface="Arial" charset="0"/>
              </a:rPr>
              <a:t>matches</a:t>
            </a:r>
            <a:r>
              <a:rPr lang="en-US" sz="2800" b="1">
                <a:cs typeface="Arial" charset="0"/>
              </a:rPr>
              <a:t> higher depreciation expense with higher revenues</a:t>
            </a:r>
            <a:br>
              <a:rPr lang="en-US" sz="2800" b="1">
                <a:cs typeface="Arial" charset="0"/>
              </a:rPr>
            </a:br>
            <a:r>
              <a:rPr lang="en-US" sz="2800" b="1">
                <a:cs typeface="Arial" charset="0"/>
              </a:rPr>
              <a:t>in the early years of an asset’s useful life </a:t>
            </a:r>
            <a:br>
              <a:rPr lang="en-US" sz="2800" b="1">
                <a:cs typeface="Arial" charset="0"/>
              </a:rPr>
            </a:br>
            <a:r>
              <a:rPr lang="en-US" sz="2800" b="1">
                <a:cs typeface="Arial" charset="0"/>
              </a:rPr>
              <a:t>when the asset is more efficient.</a:t>
            </a:r>
            <a:endParaRPr lang="en-US" sz="2800"/>
          </a:p>
        </p:txBody>
      </p:sp>
    </p:spTree>
  </p:cSld>
  <p:clrMapOvr>
    <a:masterClrMapping/>
  </p:clrMapOvr>
  <p:transition>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smtClean="0"/>
              <a:t>Declining-Balance Method</a:t>
            </a:r>
          </a:p>
        </p:txBody>
      </p:sp>
      <p:sp>
        <p:nvSpPr>
          <p:cNvPr id="44035" name="Rectangle 3"/>
          <p:cNvSpPr>
            <a:spLocks noChangeArrowheads="1"/>
          </p:cNvSpPr>
          <p:nvPr/>
        </p:nvSpPr>
        <p:spPr bwMode="auto">
          <a:xfrm>
            <a:off x="457200" y="1657350"/>
            <a:ext cx="5867400" cy="488950"/>
          </a:xfrm>
          <a:prstGeom prst="rect">
            <a:avLst/>
          </a:prstGeom>
          <a:noFill/>
          <a:ln w="12699">
            <a:noFill/>
            <a:miter lim="800000"/>
            <a:headEnd/>
            <a:tailEnd/>
          </a:ln>
        </p:spPr>
        <p:txBody>
          <a:bodyPr wrap="none" anchor="ctr"/>
          <a:lstStyle/>
          <a:p>
            <a:endParaRPr lang="en-US"/>
          </a:p>
        </p:txBody>
      </p:sp>
      <p:grpSp>
        <p:nvGrpSpPr>
          <p:cNvPr id="2" name="Group 4"/>
          <p:cNvGrpSpPr>
            <a:grpSpLocks/>
          </p:cNvGrpSpPr>
          <p:nvPr/>
        </p:nvGrpSpPr>
        <p:grpSpPr bwMode="auto">
          <a:xfrm>
            <a:off x="225425" y="2438400"/>
            <a:ext cx="8618538" cy="1279525"/>
            <a:chOff x="142" y="1834"/>
            <a:chExt cx="5429" cy="806"/>
          </a:xfrm>
        </p:grpSpPr>
        <p:sp>
          <p:nvSpPr>
            <p:cNvPr id="44043" name="Rectangle 5"/>
            <p:cNvSpPr>
              <a:spLocks noChangeArrowheads="1"/>
            </p:cNvSpPr>
            <p:nvPr/>
          </p:nvSpPr>
          <p:spPr bwMode="auto">
            <a:xfrm>
              <a:off x="142" y="1834"/>
              <a:ext cx="1375" cy="806"/>
            </a:xfrm>
            <a:prstGeom prst="rect">
              <a:avLst/>
            </a:prstGeom>
            <a:noFill/>
            <a:ln w="12699">
              <a:noFill/>
              <a:miter lim="800000"/>
              <a:headEnd/>
              <a:tailEnd/>
            </a:ln>
          </p:spPr>
          <p:txBody>
            <a:bodyPr wrap="none" lIns="90488" tIns="44450" rIns="90488" bIns="44450">
              <a:spAutoFit/>
            </a:bodyPr>
            <a:lstStyle/>
            <a:p>
              <a:pPr algn="ctr" eaLnBrk="0" hangingPunct="0">
                <a:spcBef>
                  <a:spcPct val="50000"/>
                </a:spcBef>
              </a:pPr>
              <a:r>
                <a:rPr lang="en-US" sz="2600" b="1">
                  <a:solidFill>
                    <a:srgbClr val="000000"/>
                  </a:solidFill>
                </a:rPr>
                <a:t>Annual</a:t>
              </a:r>
              <a:br>
                <a:rPr lang="en-US" sz="2600" b="1">
                  <a:solidFill>
                    <a:srgbClr val="000000"/>
                  </a:solidFill>
                </a:rPr>
              </a:br>
              <a:r>
                <a:rPr lang="en-US" sz="2600" b="1">
                  <a:solidFill>
                    <a:srgbClr val="000000"/>
                  </a:solidFill>
                </a:rPr>
                <a:t>Depreciation</a:t>
              </a:r>
              <a:br>
                <a:rPr lang="en-US" sz="2600" b="1">
                  <a:solidFill>
                    <a:srgbClr val="000000"/>
                  </a:solidFill>
                </a:rPr>
              </a:br>
              <a:r>
                <a:rPr lang="en-US" sz="2600" b="1">
                  <a:solidFill>
                    <a:srgbClr val="000000"/>
                  </a:solidFill>
                </a:rPr>
                <a:t>expense</a:t>
              </a:r>
            </a:p>
          </p:txBody>
        </p:sp>
        <p:sp>
          <p:nvSpPr>
            <p:cNvPr id="44044" name="Rectangle 6"/>
            <p:cNvSpPr>
              <a:spLocks noChangeArrowheads="1"/>
            </p:cNvSpPr>
            <p:nvPr/>
          </p:nvSpPr>
          <p:spPr bwMode="auto">
            <a:xfrm>
              <a:off x="1899" y="1834"/>
              <a:ext cx="774" cy="806"/>
            </a:xfrm>
            <a:prstGeom prst="rect">
              <a:avLst/>
            </a:prstGeom>
            <a:noFill/>
            <a:ln w="12699">
              <a:noFill/>
              <a:miter lim="800000"/>
              <a:headEnd/>
              <a:tailEnd/>
            </a:ln>
          </p:spPr>
          <p:txBody>
            <a:bodyPr lIns="90488" tIns="44450" rIns="90488" bIns="44450">
              <a:spAutoFit/>
            </a:bodyPr>
            <a:lstStyle/>
            <a:p>
              <a:pPr algn="ctr" eaLnBrk="0" hangingPunct="0">
                <a:spcBef>
                  <a:spcPct val="50000"/>
                </a:spcBef>
              </a:pPr>
              <a:r>
                <a:rPr lang="en-US" sz="2600" b="1">
                  <a:solidFill>
                    <a:srgbClr val="FF3300"/>
                  </a:solidFill>
                </a:rPr>
                <a:t>Net</a:t>
              </a:r>
              <a:br>
                <a:rPr lang="en-US" sz="2600" b="1">
                  <a:solidFill>
                    <a:srgbClr val="FF3300"/>
                  </a:solidFill>
                </a:rPr>
              </a:br>
              <a:r>
                <a:rPr lang="en-US" sz="2600" b="1">
                  <a:solidFill>
                    <a:srgbClr val="FF3300"/>
                  </a:solidFill>
                </a:rPr>
                <a:t>Book</a:t>
              </a:r>
              <a:br>
                <a:rPr lang="en-US" sz="2600" b="1">
                  <a:solidFill>
                    <a:srgbClr val="FF3300"/>
                  </a:solidFill>
                </a:rPr>
              </a:br>
              <a:r>
                <a:rPr lang="en-US" sz="2600" b="1">
                  <a:solidFill>
                    <a:srgbClr val="FF3300"/>
                  </a:solidFill>
                </a:rPr>
                <a:t>Value</a:t>
              </a:r>
            </a:p>
          </p:txBody>
        </p:sp>
        <p:sp>
          <p:nvSpPr>
            <p:cNvPr id="44045" name="Rectangle 7"/>
            <p:cNvSpPr>
              <a:spLocks noChangeArrowheads="1"/>
            </p:cNvSpPr>
            <p:nvPr/>
          </p:nvSpPr>
          <p:spPr bwMode="auto">
            <a:xfrm>
              <a:off x="3035" y="1965"/>
              <a:ext cx="328" cy="574"/>
            </a:xfrm>
            <a:prstGeom prst="rect">
              <a:avLst/>
            </a:prstGeom>
            <a:noFill/>
            <a:ln w="12699">
              <a:noFill/>
              <a:miter lim="800000"/>
              <a:headEnd/>
              <a:tailEnd/>
            </a:ln>
          </p:spPr>
          <p:txBody>
            <a:bodyPr lIns="90488" tIns="44450" rIns="90488" bIns="44450">
              <a:spAutoFit/>
            </a:bodyPr>
            <a:lstStyle/>
            <a:p>
              <a:pPr eaLnBrk="0" hangingPunct="0">
                <a:spcBef>
                  <a:spcPct val="50000"/>
                </a:spcBef>
              </a:pPr>
              <a:r>
                <a:rPr lang="en-US" sz="5400">
                  <a:solidFill>
                    <a:srgbClr val="000000"/>
                  </a:solidFill>
                </a:rPr>
                <a:t>(</a:t>
              </a:r>
            </a:p>
          </p:txBody>
        </p:sp>
        <p:sp>
          <p:nvSpPr>
            <p:cNvPr id="44046" name="Rectangle 8"/>
            <p:cNvSpPr>
              <a:spLocks noChangeArrowheads="1"/>
            </p:cNvSpPr>
            <p:nvPr/>
          </p:nvSpPr>
          <p:spPr bwMode="auto">
            <a:xfrm>
              <a:off x="5243" y="1965"/>
              <a:ext cx="328" cy="574"/>
            </a:xfrm>
            <a:prstGeom prst="rect">
              <a:avLst/>
            </a:prstGeom>
            <a:noFill/>
            <a:ln w="12699">
              <a:noFill/>
              <a:miter lim="800000"/>
              <a:headEnd/>
              <a:tailEnd/>
            </a:ln>
          </p:spPr>
          <p:txBody>
            <a:bodyPr lIns="90488" tIns="44450" rIns="90488" bIns="44450">
              <a:spAutoFit/>
            </a:bodyPr>
            <a:lstStyle/>
            <a:p>
              <a:pPr eaLnBrk="0" hangingPunct="0">
                <a:spcBef>
                  <a:spcPct val="50000"/>
                </a:spcBef>
              </a:pPr>
              <a:r>
                <a:rPr lang="en-US" sz="5400">
                  <a:solidFill>
                    <a:srgbClr val="000000"/>
                  </a:solidFill>
                </a:rPr>
                <a:t>)</a:t>
              </a:r>
            </a:p>
          </p:txBody>
        </p:sp>
        <p:sp>
          <p:nvSpPr>
            <p:cNvPr id="44047" name="Line 9"/>
            <p:cNvSpPr>
              <a:spLocks noChangeShapeType="1"/>
            </p:cNvSpPr>
            <p:nvPr/>
          </p:nvSpPr>
          <p:spPr bwMode="auto">
            <a:xfrm flipH="1">
              <a:off x="3280" y="2208"/>
              <a:ext cx="1984" cy="0"/>
            </a:xfrm>
            <a:prstGeom prst="line">
              <a:avLst/>
            </a:prstGeom>
            <a:noFill/>
            <a:ln w="25399">
              <a:solidFill>
                <a:srgbClr val="000000"/>
              </a:solidFill>
              <a:round/>
              <a:headEnd/>
              <a:tailEnd/>
            </a:ln>
          </p:spPr>
          <p:txBody>
            <a:bodyPr wrap="none" anchor="ctr"/>
            <a:lstStyle/>
            <a:p>
              <a:endParaRPr lang="en-US"/>
            </a:p>
          </p:txBody>
        </p:sp>
        <p:sp>
          <p:nvSpPr>
            <p:cNvPr id="44048" name="Rectangle 10"/>
            <p:cNvSpPr>
              <a:spLocks noChangeArrowheads="1"/>
            </p:cNvSpPr>
            <p:nvPr/>
          </p:nvSpPr>
          <p:spPr bwMode="auto">
            <a:xfrm flipH="1">
              <a:off x="3217" y="2209"/>
              <a:ext cx="2110" cy="306"/>
            </a:xfrm>
            <a:prstGeom prst="rect">
              <a:avLst/>
            </a:prstGeom>
            <a:noFill/>
            <a:ln w="12699">
              <a:noFill/>
              <a:miter lim="800000"/>
              <a:headEnd/>
              <a:tailEnd/>
            </a:ln>
          </p:spPr>
          <p:txBody>
            <a:bodyPr lIns="90488" tIns="44450" rIns="90488" bIns="44450">
              <a:spAutoFit/>
            </a:bodyPr>
            <a:lstStyle/>
            <a:p>
              <a:pPr eaLnBrk="0" hangingPunct="0">
                <a:spcBef>
                  <a:spcPct val="50000"/>
                </a:spcBef>
              </a:pPr>
              <a:r>
                <a:rPr lang="en-US" sz="2600" b="1">
                  <a:solidFill>
                    <a:srgbClr val="000000"/>
                  </a:solidFill>
                </a:rPr>
                <a:t>Useful Life in Years</a:t>
              </a:r>
            </a:p>
          </p:txBody>
        </p:sp>
        <p:sp>
          <p:nvSpPr>
            <p:cNvPr id="44049" name="Rectangle 11"/>
            <p:cNvSpPr>
              <a:spLocks noChangeArrowheads="1"/>
            </p:cNvSpPr>
            <p:nvPr/>
          </p:nvSpPr>
          <p:spPr bwMode="auto">
            <a:xfrm flipH="1">
              <a:off x="3889" y="1921"/>
              <a:ext cx="766" cy="306"/>
            </a:xfrm>
            <a:prstGeom prst="rect">
              <a:avLst/>
            </a:prstGeom>
            <a:noFill/>
            <a:ln w="12699">
              <a:noFill/>
              <a:miter lim="800000"/>
              <a:headEnd/>
              <a:tailEnd/>
            </a:ln>
          </p:spPr>
          <p:txBody>
            <a:bodyPr lIns="90488" tIns="44450" rIns="90488" bIns="44450">
              <a:spAutoFit/>
            </a:bodyPr>
            <a:lstStyle/>
            <a:p>
              <a:pPr algn="ctr" eaLnBrk="0" hangingPunct="0">
                <a:spcBef>
                  <a:spcPct val="50000"/>
                </a:spcBef>
              </a:pPr>
              <a:r>
                <a:rPr lang="en-US" sz="2600" b="1">
                  <a:solidFill>
                    <a:srgbClr val="000000"/>
                  </a:solidFill>
                </a:rPr>
                <a:t> 2</a:t>
              </a:r>
            </a:p>
          </p:txBody>
        </p:sp>
        <p:sp>
          <p:nvSpPr>
            <p:cNvPr id="44050" name="Rectangle 12"/>
            <p:cNvSpPr>
              <a:spLocks noChangeArrowheads="1"/>
            </p:cNvSpPr>
            <p:nvPr/>
          </p:nvSpPr>
          <p:spPr bwMode="auto">
            <a:xfrm>
              <a:off x="1604" y="2097"/>
              <a:ext cx="228" cy="289"/>
            </a:xfrm>
            <a:prstGeom prst="rect">
              <a:avLst/>
            </a:prstGeom>
            <a:noFill/>
            <a:ln w="12699">
              <a:noFill/>
              <a:miter lim="800000"/>
              <a:headEnd/>
              <a:tailEnd/>
            </a:ln>
          </p:spPr>
          <p:txBody>
            <a:bodyPr wrap="none" lIns="90488" tIns="44450" rIns="90488" bIns="44450">
              <a:spAutoFit/>
            </a:bodyPr>
            <a:lstStyle/>
            <a:p>
              <a:pPr eaLnBrk="0" hangingPunct="0"/>
              <a:r>
                <a:rPr lang="en-US" sz="2400" b="1">
                  <a:solidFill>
                    <a:srgbClr val="000000"/>
                  </a:solidFill>
                </a:rPr>
                <a:t>=</a:t>
              </a:r>
            </a:p>
          </p:txBody>
        </p:sp>
        <p:sp>
          <p:nvSpPr>
            <p:cNvPr id="44051" name="Rectangle 13"/>
            <p:cNvSpPr>
              <a:spLocks noChangeArrowheads="1"/>
            </p:cNvSpPr>
            <p:nvPr/>
          </p:nvSpPr>
          <p:spPr bwMode="auto">
            <a:xfrm>
              <a:off x="2675" y="2047"/>
              <a:ext cx="264" cy="363"/>
            </a:xfrm>
            <a:prstGeom prst="rect">
              <a:avLst/>
            </a:prstGeom>
            <a:noFill/>
            <a:ln w="12699">
              <a:noFill/>
              <a:miter lim="800000"/>
              <a:headEnd/>
              <a:tailEnd/>
            </a:ln>
          </p:spPr>
          <p:txBody>
            <a:bodyPr wrap="none" lIns="90488" tIns="44450" rIns="90488" bIns="44450">
              <a:spAutoFit/>
            </a:bodyPr>
            <a:lstStyle/>
            <a:p>
              <a:pPr eaLnBrk="0" hangingPunct="0"/>
              <a:r>
                <a:rPr lang="en-US" sz="3200" b="1">
                  <a:solidFill>
                    <a:srgbClr val="000000"/>
                  </a:solidFill>
                </a:rPr>
                <a:t>×</a:t>
              </a:r>
            </a:p>
          </p:txBody>
        </p:sp>
      </p:grpSp>
      <p:sp>
        <p:nvSpPr>
          <p:cNvPr id="44037" name="Rectangle 14"/>
          <p:cNvSpPr>
            <a:spLocks noChangeArrowheads="1"/>
          </p:cNvSpPr>
          <p:nvPr/>
        </p:nvSpPr>
        <p:spPr bwMode="auto">
          <a:xfrm>
            <a:off x="0" y="1751013"/>
            <a:ext cx="4737100" cy="458787"/>
          </a:xfrm>
          <a:prstGeom prst="rect">
            <a:avLst/>
          </a:prstGeom>
          <a:noFill/>
          <a:ln w="12699">
            <a:noFill/>
            <a:miter lim="800000"/>
            <a:headEnd/>
            <a:tailEnd/>
          </a:ln>
        </p:spPr>
        <p:txBody>
          <a:bodyPr wrap="none" lIns="90488" tIns="44450" rIns="90488" bIns="44450">
            <a:spAutoFit/>
          </a:bodyPr>
          <a:lstStyle/>
          <a:p>
            <a:pPr eaLnBrk="0" hangingPunct="0"/>
            <a:r>
              <a:rPr lang="en-US" sz="2400">
                <a:solidFill>
                  <a:srgbClr val="FF3300"/>
                </a:solidFill>
              </a:rPr>
              <a:t>Cost – Accumulated Depreciation</a:t>
            </a:r>
          </a:p>
        </p:txBody>
      </p:sp>
      <p:sp>
        <p:nvSpPr>
          <p:cNvPr id="44038" name="Line 15"/>
          <p:cNvSpPr>
            <a:spLocks noChangeShapeType="1"/>
          </p:cNvSpPr>
          <p:nvPr/>
        </p:nvSpPr>
        <p:spPr bwMode="auto">
          <a:xfrm flipH="1" flipV="1">
            <a:off x="2743200" y="2133600"/>
            <a:ext cx="457200" cy="609600"/>
          </a:xfrm>
          <a:prstGeom prst="line">
            <a:avLst/>
          </a:prstGeom>
          <a:noFill/>
          <a:ln w="50799">
            <a:solidFill>
              <a:srgbClr val="FF3300"/>
            </a:solidFill>
            <a:round/>
            <a:headEnd type="triangle" w="med" len="med"/>
            <a:tailEnd/>
          </a:ln>
        </p:spPr>
        <p:txBody>
          <a:bodyPr wrap="none" anchor="ctr"/>
          <a:lstStyle/>
          <a:p>
            <a:endParaRPr lang="en-US"/>
          </a:p>
        </p:txBody>
      </p:sp>
      <p:sp>
        <p:nvSpPr>
          <p:cNvPr id="44039" name="Rectangle 16"/>
          <p:cNvSpPr>
            <a:spLocks noChangeArrowheads="1"/>
          </p:cNvSpPr>
          <p:nvPr/>
        </p:nvSpPr>
        <p:spPr bwMode="auto">
          <a:xfrm>
            <a:off x="5029200" y="1165225"/>
            <a:ext cx="4043363" cy="1196975"/>
          </a:xfrm>
          <a:prstGeom prst="rect">
            <a:avLst/>
          </a:prstGeom>
          <a:noFill/>
          <a:ln w="12699">
            <a:noFill/>
            <a:miter lim="800000"/>
            <a:headEnd/>
            <a:tailEnd/>
          </a:ln>
        </p:spPr>
        <p:txBody>
          <a:bodyPr lIns="90488" tIns="44450" rIns="90488" bIns="44450">
            <a:spAutoFit/>
          </a:bodyPr>
          <a:lstStyle/>
          <a:p>
            <a:pPr algn="ctr" eaLnBrk="0" hangingPunct="0">
              <a:spcBef>
                <a:spcPct val="50000"/>
              </a:spcBef>
            </a:pPr>
            <a:r>
              <a:rPr lang="en-US" sz="2400">
                <a:solidFill>
                  <a:srgbClr val="FF3300"/>
                </a:solidFill>
              </a:rPr>
              <a:t>Declining balance rate</a:t>
            </a:r>
            <a:br>
              <a:rPr lang="en-US" sz="2400">
                <a:solidFill>
                  <a:srgbClr val="FF3300"/>
                </a:solidFill>
              </a:rPr>
            </a:br>
            <a:r>
              <a:rPr lang="en-US" sz="2400">
                <a:solidFill>
                  <a:srgbClr val="FF3300"/>
                </a:solidFill>
              </a:rPr>
              <a:t>of 2 is double-declining-</a:t>
            </a:r>
            <a:br>
              <a:rPr lang="en-US" sz="2400">
                <a:solidFill>
                  <a:srgbClr val="FF3300"/>
                </a:solidFill>
              </a:rPr>
            </a:br>
            <a:r>
              <a:rPr lang="en-US" sz="2400">
                <a:solidFill>
                  <a:srgbClr val="FF3300"/>
                </a:solidFill>
              </a:rPr>
              <a:t>balance (DDB) rate.</a:t>
            </a:r>
          </a:p>
        </p:txBody>
      </p:sp>
      <p:sp>
        <p:nvSpPr>
          <p:cNvPr id="44040" name="Line 17"/>
          <p:cNvSpPr>
            <a:spLocks noChangeShapeType="1"/>
          </p:cNvSpPr>
          <p:nvPr/>
        </p:nvSpPr>
        <p:spPr bwMode="auto">
          <a:xfrm>
            <a:off x="6629400" y="2268538"/>
            <a:ext cx="152400" cy="431800"/>
          </a:xfrm>
          <a:prstGeom prst="line">
            <a:avLst/>
          </a:prstGeom>
          <a:noFill/>
          <a:ln w="28575">
            <a:solidFill>
              <a:srgbClr val="FF3300"/>
            </a:solidFill>
            <a:round/>
            <a:headEnd/>
            <a:tailEnd type="triangle" w="med" len="med"/>
          </a:ln>
        </p:spPr>
        <p:txBody>
          <a:bodyPr wrap="none" anchor="ctr"/>
          <a:lstStyle/>
          <a:p>
            <a:endParaRPr lang="en-US"/>
          </a:p>
        </p:txBody>
      </p:sp>
      <p:sp>
        <p:nvSpPr>
          <p:cNvPr id="260114" name="Rectangle 18"/>
          <p:cNvSpPr>
            <a:spLocks noChangeArrowheads="1"/>
          </p:cNvSpPr>
          <p:nvPr/>
        </p:nvSpPr>
        <p:spPr bwMode="auto">
          <a:xfrm>
            <a:off x="1295400" y="3863975"/>
            <a:ext cx="6546850" cy="479425"/>
          </a:xfrm>
          <a:prstGeom prst="rect">
            <a:avLst/>
          </a:prstGeom>
          <a:solidFill>
            <a:srgbClr val="CCFFFF"/>
          </a:solidFill>
          <a:ln w="25399">
            <a:solidFill>
              <a:srgbClr val="000000"/>
            </a:solidFill>
            <a:miter lim="800000"/>
            <a:headEnd/>
            <a:tailEnd/>
          </a:ln>
          <a:effectLst>
            <a:outerShdw dist="71842" dir="2700000" algn="ctr" rotWithShape="0">
              <a:schemeClr val="tx1"/>
            </a:outerShdw>
          </a:effectLst>
        </p:spPr>
        <p:txBody>
          <a:bodyPr lIns="90488" tIns="44450" rIns="90488" bIns="44450">
            <a:spAutoFit/>
          </a:bodyPr>
          <a:lstStyle/>
          <a:p>
            <a:pPr eaLnBrk="0" hangingPunct="0">
              <a:spcBef>
                <a:spcPct val="50000"/>
              </a:spcBef>
              <a:defRPr/>
            </a:pPr>
            <a:r>
              <a:rPr lang="en-US" sz="2400" b="1">
                <a:solidFill>
                  <a:srgbClr val="000000"/>
                </a:solidFill>
              </a:rPr>
              <a:t>Annual computation ignores residual value.</a:t>
            </a:r>
          </a:p>
        </p:txBody>
      </p:sp>
      <p:sp>
        <p:nvSpPr>
          <p:cNvPr id="20" name="TextBox 19"/>
          <p:cNvSpPr txBox="1">
            <a:spLocks noChangeArrowheads="1"/>
          </p:cNvSpPr>
          <p:nvPr/>
        </p:nvSpPr>
        <p:spPr bwMode="auto">
          <a:xfrm>
            <a:off x="152400" y="4572000"/>
            <a:ext cx="8839200" cy="1654175"/>
          </a:xfrm>
          <a:prstGeom prst="rect">
            <a:avLst/>
          </a:prstGeom>
          <a:solidFill>
            <a:schemeClr val="bg2"/>
          </a:solidFill>
          <a:ln w="28575">
            <a:solidFill>
              <a:schemeClr val="tx1"/>
            </a:solidFill>
            <a:miter lim="800000"/>
            <a:headEnd/>
            <a:tailEnd/>
          </a:ln>
        </p:spPr>
        <p:txBody>
          <a:bodyPr>
            <a:spAutoFit/>
          </a:bodyPr>
          <a:lstStyle/>
          <a:p>
            <a:pPr marL="342900" indent="-342900" algn="ctr" eaLnBrk="0" hangingPunct="0">
              <a:spcBef>
                <a:spcPct val="20000"/>
              </a:spcBef>
            </a:pPr>
            <a:r>
              <a:rPr lang="en-US" sz="2400"/>
              <a:t>At the beginning of the year, Southwest purchased equipment for $62,500 cash.  The equipment has an estimated useful life of 3 years and an estimated residual value of $2,500.</a:t>
            </a:r>
          </a:p>
          <a:p>
            <a:pPr marL="742950" lvl="1" indent="-285750" algn="ctr" eaLnBrk="0" hangingPunct="0">
              <a:spcBef>
                <a:spcPct val="20000"/>
              </a:spcBef>
            </a:pPr>
            <a:r>
              <a:rPr lang="en-US" sz="2400">
                <a:solidFill>
                  <a:schemeClr val="accent2"/>
                </a:solidFill>
              </a:rPr>
              <a:t>Calculate the depreciation expense for the first two years.</a:t>
            </a:r>
            <a:endParaRPr lang="en-US">
              <a:solidFill>
                <a:schemeClr val="accent2"/>
              </a:solidFill>
            </a:endParaRP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up)">
                                      <p:cBhvr>
                                        <p:cTn id="7"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108325" y="4027488"/>
            <a:ext cx="3913188" cy="2079625"/>
            <a:chOff x="1958" y="2537"/>
            <a:chExt cx="2465" cy="1310"/>
          </a:xfrm>
        </p:grpSpPr>
        <p:sp>
          <p:nvSpPr>
            <p:cNvPr id="45091" name="AutoShape 3"/>
            <p:cNvSpPr>
              <a:spLocks noChangeArrowheads="1"/>
            </p:cNvSpPr>
            <p:nvPr/>
          </p:nvSpPr>
          <p:spPr bwMode="auto">
            <a:xfrm>
              <a:off x="1958" y="3527"/>
              <a:ext cx="874" cy="320"/>
            </a:xfrm>
            <a:prstGeom prst="roundRect">
              <a:avLst>
                <a:gd name="adj" fmla="val 12495"/>
              </a:avLst>
            </a:prstGeom>
            <a:solidFill>
              <a:srgbClr val="CCFFFF"/>
            </a:solidFill>
            <a:ln w="38100">
              <a:solidFill>
                <a:srgbClr val="FF3300"/>
              </a:solidFill>
              <a:round/>
              <a:headEnd/>
              <a:tailEnd/>
            </a:ln>
          </p:spPr>
          <p:txBody>
            <a:bodyPr wrap="none" anchor="ctr"/>
            <a:lstStyle/>
            <a:p>
              <a:endParaRPr lang="en-US"/>
            </a:p>
          </p:txBody>
        </p:sp>
        <p:sp>
          <p:nvSpPr>
            <p:cNvPr id="45092" name="AutoShape 4"/>
            <p:cNvSpPr>
              <a:spLocks noChangeArrowheads="1"/>
            </p:cNvSpPr>
            <p:nvPr/>
          </p:nvSpPr>
          <p:spPr bwMode="auto">
            <a:xfrm>
              <a:off x="3575" y="2537"/>
              <a:ext cx="848" cy="320"/>
            </a:xfrm>
            <a:prstGeom prst="roundRect">
              <a:avLst>
                <a:gd name="adj" fmla="val 12495"/>
              </a:avLst>
            </a:prstGeom>
            <a:solidFill>
              <a:srgbClr val="CCFFFF"/>
            </a:solidFill>
            <a:ln w="38100">
              <a:solidFill>
                <a:srgbClr val="FF3300"/>
              </a:solidFill>
              <a:round/>
              <a:headEnd/>
              <a:tailEnd/>
            </a:ln>
          </p:spPr>
          <p:txBody>
            <a:bodyPr wrap="none" anchor="ctr"/>
            <a:lstStyle/>
            <a:p>
              <a:endParaRPr lang="en-US"/>
            </a:p>
          </p:txBody>
        </p:sp>
        <p:sp>
          <p:nvSpPr>
            <p:cNvPr id="45093" name="Line 5"/>
            <p:cNvSpPr>
              <a:spLocks noChangeShapeType="1"/>
            </p:cNvSpPr>
            <p:nvPr/>
          </p:nvSpPr>
          <p:spPr bwMode="auto">
            <a:xfrm flipH="1">
              <a:off x="2776" y="2873"/>
              <a:ext cx="802" cy="623"/>
            </a:xfrm>
            <a:prstGeom prst="line">
              <a:avLst/>
            </a:prstGeom>
            <a:noFill/>
            <a:ln w="38100">
              <a:solidFill>
                <a:srgbClr val="FF3300"/>
              </a:solidFill>
              <a:round/>
              <a:headEnd/>
              <a:tailEnd type="triangle" w="med" len="med"/>
            </a:ln>
          </p:spPr>
          <p:txBody>
            <a:bodyPr wrap="none" anchor="ctr"/>
            <a:lstStyle/>
            <a:p>
              <a:endParaRPr lang="en-US"/>
            </a:p>
          </p:txBody>
        </p:sp>
      </p:grpSp>
      <p:grpSp>
        <p:nvGrpSpPr>
          <p:cNvPr id="3" name="Group 6"/>
          <p:cNvGrpSpPr>
            <a:grpSpLocks/>
          </p:cNvGrpSpPr>
          <p:nvPr/>
        </p:nvGrpSpPr>
        <p:grpSpPr bwMode="auto">
          <a:xfrm>
            <a:off x="754063" y="1768475"/>
            <a:ext cx="8301037" cy="1279525"/>
            <a:chOff x="475" y="1114"/>
            <a:chExt cx="5229" cy="806"/>
          </a:xfrm>
        </p:grpSpPr>
        <p:sp>
          <p:nvSpPr>
            <p:cNvPr id="45081" name="Rectangle 7"/>
            <p:cNvSpPr>
              <a:spLocks noChangeArrowheads="1"/>
            </p:cNvSpPr>
            <p:nvPr/>
          </p:nvSpPr>
          <p:spPr bwMode="auto">
            <a:xfrm>
              <a:off x="475" y="1114"/>
              <a:ext cx="1375" cy="806"/>
            </a:xfrm>
            <a:prstGeom prst="rect">
              <a:avLst/>
            </a:prstGeom>
            <a:noFill/>
            <a:ln w="12699">
              <a:noFill/>
              <a:miter lim="800000"/>
              <a:headEnd/>
              <a:tailEnd/>
            </a:ln>
          </p:spPr>
          <p:txBody>
            <a:bodyPr wrap="none" lIns="90488" tIns="44450" rIns="90488" bIns="44450">
              <a:spAutoFit/>
            </a:bodyPr>
            <a:lstStyle/>
            <a:p>
              <a:pPr algn="ctr" eaLnBrk="0" hangingPunct="0">
                <a:spcBef>
                  <a:spcPct val="50000"/>
                </a:spcBef>
              </a:pPr>
              <a:r>
                <a:rPr lang="en-US" sz="2600" b="1"/>
                <a:t>Annual</a:t>
              </a:r>
              <a:br>
                <a:rPr lang="en-US" sz="2600" b="1"/>
              </a:br>
              <a:r>
                <a:rPr lang="en-US" sz="2600" b="1"/>
                <a:t>Depreciation</a:t>
              </a:r>
              <a:br>
                <a:rPr lang="en-US" sz="2600" b="1"/>
              </a:br>
              <a:r>
                <a:rPr lang="en-US" sz="2600" b="1"/>
                <a:t>expense</a:t>
              </a:r>
            </a:p>
          </p:txBody>
        </p:sp>
        <p:sp>
          <p:nvSpPr>
            <p:cNvPr id="45082" name="Rectangle 8"/>
            <p:cNvSpPr>
              <a:spLocks noChangeArrowheads="1"/>
            </p:cNvSpPr>
            <p:nvPr/>
          </p:nvSpPr>
          <p:spPr bwMode="auto">
            <a:xfrm>
              <a:off x="2112" y="1114"/>
              <a:ext cx="774" cy="806"/>
            </a:xfrm>
            <a:prstGeom prst="rect">
              <a:avLst/>
            </a:prstGeom>
            <a:noFill/>
            <a:ln w="12699">
              <a:noFill/>
              <a:miter lim="800000"/>
              <a:headEnd/>
              <a:tailEnd/>
            </a:ln>
          </p:spPr>
          <p:txBody>
            <a:bodyPr lIns="90488" tIns="44450" rIns="90488" bIns="44450">
              <a:spAutoFit/>
            </a:bodyPr>
            <a:lstStyle/>
            <a:p>
              <a:pPr algn="ctr" eaLnBrk="0" hangingPunct="0">
                <a:spcBef>
                  <a:spcPct val="50000"/>
                </a:spcBef>
              </a:pPr>
              <a:r>
                <a:rPr lang="en-US" sz="2600" b="1">
                  <a:solidFill>
                    <a:srgbClr val="FF3300"/>
                  </a:solidFill>
                </a:rPr>
                <a:t>Net</a:t>
              </a:r>
              <a:br>
                <a:rPr lang="en-US" sz="2600" b="1">
                  <a:solidFill>
                    <a:srgbClr val="FF3300"/>
                  </a:solidFill>
                </a:rPr>
              </a:br>
              <a:r>
                <a:rPr lang="en-US" sz="2600" b="1">
                  <a:solidFill>
                    <a:srgbClr val="FF3300"/>
                  </a:solidFill>
                </a:rPr>
                <a:t>Book</a:t>
              </a:r>
              <a:br>
                <a:rPr lang="en-US" sz="2600" b="1">
                  <a:solidFill>
                    <a:srgbClr val="FF3300"/>
                  </a:solidFill>
                </a:rPr>
              </a:br>
              <a:r>
                <a:rPr lang="en-US" sz="2600" b="1">
                  <a:solidFill>
                    <a:srgbClr val="FF3300"/>
                  </a:solidFill>
                </a:rPr>
                <a:t>Value</a:t>
              </a:r>
              <a:endParaRPr lang="en-US" sz="2600" b="1">
                <a:solidFill>
                  <a:srgbClr val="00FF00"/>
                </a:solidFill>
              </a:endParaRPr>
            </a:p>
          </p:txBody>
        </p:sp>
        <p:grpSp>
          <p:nvGrpSpPr>
            <p:cNvPr id="4" name="Group 9"/>
            <p:cNvGrpSpPr>
              <a:grpSpLocks/>
            </p:cNvGrpSpPr>
            <p:nvPr/>
          </p:nvGrpSpPr>
          <p:grpSpPr bwMode="auto">
            <a:xfrm>
              <a:off x="3168" y="1201"/>
              <a:ext cx="2536" cy="618"/>
              <a:chOff x="3065" y="1201"/>
              <a:chExt cx="2536" cy="618"/>
            </a:xfrm>
          </p:grpSpPr>
          <p:sp>
            <p:nvSpPr>
              <p:cNvPr id="45086" name="Rectangle 10"/>
              <p:cNvSpPr>
                <a:spLocks noChangeArrowheads="1"/>
              </p:cNvSpPr>
              <p:nvPr/>
            </p:nvSpPr>
            <p:spPr bwMode="auto">
              <a:xfrm>
                <a:off x="3065" y="1245"/>
                <a:ext cx="328" cy="574"/>
              </a:xfrm>
              <a:prstGeom prst="rect">
                <a:avLst/>
              </a:prstGeom>
              <a:noFill/>
              <a:ln w="12699">
                <a:noFill/>
                <a:miter lim="800000"/>
                <a:headEnd/>
                <a:tailEnd/>
              </a:ln>
            </p:spPr>
            <p:txBody>
              <a:bodyPr lIns="90488" tIns="44450" rIns="90488" bIns="44450">
                <a:spAutoFit/>
              </a:bodyPr>
              <a:lstStyle/>
              <a:p>
                <a:pPr eaLnBrk="0" hangingPunct="0">
                  <a:spcBef>
                    <a:spcPct val="50000"/>
                  </a:spcBef>
                </a:pPr>
                <a:r>
                  <a:rPr lang="en-US" sz="5400">
                    <a:solidFill>
                      <a:schemeClr val="hlink"/>
                    </a:solidFill>
                  </a:rPr>
                  <a:t>(</a:t>
                </a:r>
              </a:p>
            </p:txBody>
          </p:sp>
          <p:sp>
            <p:nvSpPr>
              <p:cNvPr id="45087" name="Rectangle 11"/>
              <p:cNvSpPr>
                <a:spLocks noChangeArrowheads="1"/>
              </p:cNvSpPr>
              <p:nvPr/>
            </p:nvSpPr>
            <p:spPr bwMode="auto">
              <a:xfrm>
                <a:off x="5273" y="1245"/>
                <a:ext cx="328" cy="574"/>
              </a:xfrm>
              <a:prstGeom prst="rect">
                <a:avLst/>
              </a:prstGeom>
              <a:noFill/>
              <a:ln w="12699">
                <a:noFill/>
                <a:miter lim="800000"/>
                <a:headEnd/>
                <a:tailEnd/>
              </a:ln>
            </p:spPr>
            <p:txBody>
              <a:bodyPr lIns="90488" tIns="44450" rIns="90488" bIns="44450">
                <a:spAutoFit/>
              </a:bodyPr>
              <a:lstStyle/>
              <a:p>
                <a:pPr eaLnBrk="0" hangingPunct="0">
                  <a:spcBef>
                    <a:spcPct val="50000"/>
                  </a:spcBef>
                </a:pPr>
                <a:r>
                  <a:rPr lang="en-US" sz="5400">
                    <a:solidFill>
                      <a:schemeClr val="hlink"/>
                    </a:solidFill>
                  </a:rPr>
                  <a:t>)</a:t>
                </a:r>
              </a:p>
            </p:txBody>
          </p:sp>
          <p:sp>
            <p:nvSpPr>
              <p:cNvPr id="45088" name="Line 12"/>
              <p:cNvSpPr>
                <a:spLocks noChangeShapeType="1"/>
              </p:cNvSpPr>
              <p:nvPr/>
            </p:nvSpPr>
            <p:spPr bwMode="auto">
              <a:xfrm flipH="1">
                <a:off x="3310" y="1488"/>
                <a:ext cx="1984" cy="0"/>
              </a:xfrm>
              <a:prstGeom prst="line">
                <a:avLst/>
              </a:prstGeom>
              <a:noFill/>
              <a:ln w="25399">
                <a:solidFill>
                  <a:schemeClr val="hlink"/>
                </a:solidFill>
                <a:round/>
                <a:headEnd/>
                <a:tailEnd/>
              </a:ln>
            </p:spPr>
            <p:txBody>
              <a:bodyPr wrap="none" anchor="ctr"/>
              <a:lstStyle/>
              <a:p>
                <a:endParaRPr lang="en-US"/>
              </a:p>
            </p:txBody>
          </p:sp>
          <p:sp>
            <p:nvSpPr>
              <p:cNvPr id="45089" name="Rectangle 13"/>
              <p:cNvSpPr>
                <a:spLocks noChangeArrowheads="1"/>
              </p:cNvSpPr>
              <p:nvPr/>
            </p:nvSpPr>
            <p:spPr bwMode="auto">
              <a:xfrm flipH="1">
                <a:off x="3247" y="1489"/>
                <a:ext cx="2110" cy="306"/>
              </a:xfrm>
              <a:prstGeom prst="rect">
                <a:avLst/>
              </a:prstGeom>
              <a:noFill/>
              <a:ln w="12699">
                <a:noFill/>
                <a:miter lim="800000"/>
                <a:headEnd/>
                <a:tailEnd/>
              </a:ln>
            </p:spPr>
            <p:txBody>
              <a:bodyPr lIns="90488" tIns="44450" rIns="90488" bIns="44450">
                <a:spAutoFit/>
              </a:bodyPr>
              <a:lstStyle/>
              <a:p>
                <a:pPr eaLnBrk="0" hangingPunct="0">
                  <a:spcBef>
                    <a:spcPct val="50000"/>
                  </a:spcBef>
                </a:pPr>
                <a:r>
                  <a:rPr lang="en-US" sz="2600" b="1">
                    <a:solidFill>
                      <a:schemeClr val="hlink"/>
                    </a:solidFill>
                  </a:rPr>
                  <a:t>Useful Life in Years</a:t>
                </a:r>
              </a:p>
            </p:txBody>
          </p:sp>
          <p:sp>
            <p:nvSpPr>
              <p:cNvPr id="45090" name="Rectangle 14"/>
              <p:cNvSpPr>
                <a:spLocks noChangeArrowheads="1"/>
              </p:cNvSpPr>
              <p:nvPr/>
            </p:nvSpPr>
            <p:spPr bwMode="auto">
              <a:xfrm flipH="1">
                <a:off x="3919" y="1201"/>
                <a:ext cx="766" cy="306"/>
              </a:xfrm>
              <a:prstGeom prst="rect">
                <a:avLst/>
              </a:prstGeom>
              <a:noFill/>
              <a:ln w="12699">
                <a:noFill/>
                <a:miter lim="800000"/>
                <a:headEnd/>
                <a:tailEnd/>
              </a:ln>
            </p:spPr>
            <p:txBody>
              <a:bodyPr lIns="90488" tIns="44450" rIns="90488" bIns="44450">
                <a:spAutoFit/>
              </a:bodyPr>
              <a:lstStyle/>
              <a:p>
                <a:pPr algn="ctr" eaLnBrk="0" hangingPunct="0">
                  <a:spcBef>
                    <a:spcPct val="50000"/>
                  </a:spcBef>
                </a:pPr>
                <a:r>
                  <a:rPr lang="en-US" sz="2600" b="1">
                    <a:solidFill>
                      <a:schemeClr val="hlink"/>
                    </a:solidFill>
                  </a:rPr>
                  <a:t> 2</a:t>
                </a:r>
              </a:p>
            </p:txBody>
          </p:sp>
        </p:grpSp>
        <p:sp>
          <p:nvSpPr>
            <p:cNvPr id="45084" name="Rectangle 15"/>
            <p:cNvSpPr>
              <a:spLocks noChangeArrowheads="1"/>
            </p:cNvSpPr>
            <p:nvPr/>
          </p:nvSpPr>
          <p:spPr bwMode="auto">
            <a:xfrm>
              <a:off x="1872" y="1377"/>
              <a:ext cx="245" cy="325"/>
            </a:xfrm>
            <a:prstGeom prst="rect">
              <a:avLst/>
            </a:prstGeom>
            <a:noFill/>
            <a:ln w="12699">
              <a:noFill/>
              <a:miter lim="800000"/>
              <a:headEnd/>
              <a:tailEnd/>
            </a:ln>
          </p:spPr>
          <p:txBody>
            <a:bodyPr wrap="none" lIns="90488" tIns="44450" rIns="90488" bIns="44450">
              <a:spAutoFit/>
            </a:bodyPr>
            <a:lstStyle/>
            <a:p>
              <a:pPr eaLnBrk="0" hangingPunct="0"/>
              <a:r>
                <a:rPr lang="en-US" b="1"/>
                <a:t>=</a:t>
              </a:r>
            </a:p>
          </p:txBody>
        </p:sp>
        <p:sp>
          <p:nvSpPr>
            <p:cNvPr id="45085" name="Rectangle 16"/>
            <p:cNvSpPr>
              <a:spLocks noChangeArrowheads="1"/>
            </p:cNvSpPr>
            <p:nvPr/>
          </p:nvSpPr>
          <p:spPr bwMode="auto">
            <a:xfrm>
              <a:off x="2880" y="1327"/>
              <a:ext cx="264" cy="363"/>
            </a:xfrm>
            <a:prstGeom prst="rect">
              <a:avLst/>
            </a:prstGeom>
            <a:noFill/>
            <a:ln w="12699">
              <a:noFill/>
              <a:miter lim="800000"/>
              <a:headEnd/>
              <a:tailEnd/>
            </a:ln>
          </p:spPr>
          <p:txBody>
            <a:bodyPr wrap="none" lIns="90488" tIns="44450" rIns="90488" bIns="44450">
              <a:spAutoFit/>
            </a:bodyPr>
            <a:lstStyle/>
            <a:p>
              <a:pPr eaLnBrk="0" hangingPunct="0"/>
              <a:r>
                <a:rPr lang="en-US" sz="3200" b="1">
                  <a:solidFill>
                    <a:schemeClr val="hlink"/>
                  </a:solidFill>
                </a:rPr>
                <a:t>×</a:t>
              </a:r>
            </a:p>
          </p:txBody>
        </p:sp>
      </p:grpSp>
      <p:grpSp>
        <p:nvGrpSpPr>
          <p:cNvPr id="5" name="Group 17"/>
          <p:cNvGrpSpPr>
            <a:grpSpLocks/>
          </p:cNvGrpSpPr>
          <p:nvPr/>
        </p:nvGrpSpPr>
        <p:grpSpPr bwMode="auto">
          <a:xfrm>
            <a:off x="1262063" y="3759200"/>
            <a:ext cx="5953125" cy="993775"/>
            <a:chOff x="795" y="2368"/>
            <a:chExt cx="3750" cy="626"/>
          </a:xfrm>
        </p:grpSpPr>
        <p:sp>
          <p:nvSpPr>
            <p:cNvPr id="45074" name="Rectangle 18"/>
            <p:cNvSpPr>
              <a:spLocks noChangeArrowheads="1"/>
            </p:cNvSpPr>
            <p:nvPr/>
          </p:nvSpPr>
          <p:spPr bwMode="auto">
            <a:xfrm>
              <a:off x="1961" y="2412"/>
              <a:ext cx="328" cy="582"/>
            </a:xfrm>
            <a:prstGeom prst="rect">
              <a:avLst/>
            </a:prstGeom>
            <a:noFill/>
            <a:ln w="12699">
              <a:noFill/>
              <a:miter lim="800000"/>
              <a:headEnd/>
              <a:tailEnd/>
            </a:ln>
          </p:spPr>
          <p:txBody>
            <a:bodyPr lIns="90488" tIns="44450" rIns="90488" bIns="44450">
              <a:spAutoFit/>
            </a:bodyPr>
            <a:lstStyle/>
            <a:p>
              <a:pPr eaLnBrk="0" hangingPunct="0">
                <a:spcBef>
                  <a:spcPct val="50000"/>
                </a:spcBef>
              </a:pPr>
              <a:r>
                <a:rPr lang="en-US" sz="5400">
                  <a:solidFill>
                    <a:schemeClr val="hlink"/>
                  </a:solidFill>
                </a:rPr>
                <a:t>(</a:t>
              </a:r>
            </a:p>
          </p:txBody>
        </p:sp>
        <p:sp>
          <p:nvSpPr>
            <p:cNvPr id="45075" name="Rectangle 19"/>
            <p:cNvSpPr>
              <a:spLocks noChangeArrowheads="1"/>
            </p:cNvSpPr>
            <p:nvPr/>
          </p:nvSpPr>
          <p:spPr bwMode="auto">
            <a:xfrm>
              <a:off x="3098" y="2412"/>
              <a:ext cx="328" cy="582"/>
            </a:xfrm>
            <a:prstGeom prst="rect">
              <a:avLst/>
            </a:prstGeom>
            <a:noFill/>
            <a:ln w="12699">
              <a:noFill/>
              <a:miter lim="800000"/>
              <a:headEnd/>
              <a:tailEnd/>
            </a:ln>
          </p:spPr>
          <p:txBody>
            <a:bodyPr lIns="90488" tIns="44450" rIns="90488" bIns="44450">
              <a:spAutoFit/>
            </a:bodyPr>
            <a:lstStyle/>
            <a:p>
              <a:pPr eaLnBrk="0" hangingPunct="0">
                <a:spcBef>
                  <a:spcPct val="50000"/>
                </a:spcBef>
              </a:pPr>
              <a:r>
                <a:rPr lang="en-US" sz="5400">
                  <a:solidFill>
                    <a:schemeClr val="hlink"/>
                  </a:solidFill>
                </a:rPr>
                <a:t>)</a:t>
              </a:r>
            </a:p>
          </p:txBody>
        </p:sp>
        <p:sp>
          <p:nvSpPr>
            <p:cNvPr id="45076" name="Rectangle 20"/>
            <p:cNvSpPr>
              <a:spLocks noChangeArrowheads="1"/>
            </p:cNvSpPr>
            <p:nvPr/>
          </p:nvSpPr>
          <p:spPr bwMode="auto">
            <a:xfrm>
              <a:off x="795" y="2556"/>
              <a:ext cx="2022" cy="306"/>
            </a:xfrm>
            <a:prstGeom prst="rect">
              <a:avLst/>
            </a:prstGeom>
            <a:noFill/>
            <a:ln w="12699">
              <a:noFill/>
              <a:miter lim="800000"/>
              <a:headEnd/>
              <a:tailEnd/>
            </a:ln>
          </p:spPr>
          <p:txBody>
            <a:bodyPr lIns="90488" tIns="44450" rIns="90488" bIns="44450">
              <a:spAutoFit/>
            </a:bodyPr>
            <a:lstStyle/>
            <a:p>
              <a:pPr eaLnBrk="0" hangingPunct="0">
                <a:spcBef>
                  <a:spcPct val="50000"/>
                </a:spcBef>
              </a:pPr>
              <a:r>
                <a:rPr lang="en-US" sz="2600" b="1">
                  <a:solidFill>
                    <a:schemeClr val="hlink"/>
                  </a:solidFill>
                </a:rPr>
                <a:t>  $62,500  ×    </a:t>
              </a:r>
            </a:p>
          </p:txBody>
        </p:sp>
        <p:sp>
          <p:nvSpPr>
            <p:cNvPr id="45077" name="Line 21"/>
            <p:cNvSpPr>
              <a:spLocks noChangeShapeType="1"/>
            </p:cNvSpPr>
            <p:nvPr/>
          </p:nvSpPr>
          <p:spPr bwMode="auto">
            <a:xfrm flipH="1">
              <a:off x="2230" y="2655"/>
              <a:ext cx="832" cy="0"/>
            </a:xfrm>
            <a:prstGeom prst="line">
              <a:avLst/>
            </a:prstGeom>
            <a:noFill/>
            <a:ln w="25399">
              <a:solidFill>
                <a:schemeClr val="hlink"/>
              </a:solidFill>
              <a:round/>
              <a:headEnd/>
              <a:tailEnd/>
            </a:ln>
          </p:spPr>
          <p:txBody>
            <a:bodyPr wrap="none" anchor="ctr"/>
            <a:lstStyle/>
            <a:p>
              <a:endParaRPr lang="en-US"/>
            </a:p>
          </p:txBody>
        </p:sp>
        <p:sp>
          <p:nvSpPr>
            <p:cNvPr id="45078" name="Rectangle 22"/>
            <p:cNvSpPr>
              <a:spLocks noChangeArrowheads="1"/>
            </p:cNvSpPr>
            <p:nvPr/>
          </p:nvSpPr>
          <p:spPr bwMode="auto">
            <a:xfrm flipH="1">
              <a:off x="2191" y="2656"/>
              <a:ext cx="910" cy="306"/>
            </a:xfrm>
            <a:prstGeom prst="rect">
              <a:avLst/>
            </a:prstGeom>
            <a:noFill/>
            <a:ln w="12699">
              <a:noFill/>
              <a:miter lim="800000"/>
              <a:headEnd/>
              <a:tailEnd/>
            </a:ln>
          </p:spPr>
          <p:txBody>
            <a:bodyPr lIns="90488" tIns="44450" rIns="90488" bIns="44450">
              <a:spAutoFit/>
            </a:bodyPr>
            <a:lstStyle/>
            <a:p>
              <a:pPr algn="ctr" eaLnBrk="0" hangingPunct="0">
                <a:spcBef>
                  <a:spcPct val="50000"/>
                </a:spcBef>
              </a:pPr>
              <a:r>
                <a:rPr lang="en-US" sz="2600" b="1">
                  <a:solidFill>
                    <a:schemeClr val="hlink"/>
                  </a:solidFill>
                </a:rPr>
                <a:t>3 years</a:t>
              </a:r>
            </a:p>
          </p:txBody>
        </p:sp>
        <p:sp>
          <p:nvSpPr>
            <p:cNvPr id="45079" name="Rectangle 23"/>
            <p:cNvSpPr>
              <a:spLocks noChangeArrowheads="1"/>
            </p:cNvSpPr>
            <p:nvPr/>
          </p:nvSpPr>
          <p:spPr bwMode="auto">
            <a:xfrm flipH="1">
              <a:off x="2287" y="2368"/>
              <a:ext cx="766" cy="306"/>
            </a:xfrm>
            <a:prstGeom prst="rect">
              <a:avLst/>
            </a:prstGeom>
            <a:noFill/>
            <a:ln w="12699">
              <a:noFill/>
              <a:miter lim="800000"/>
              <a:headEnd/>
              <a:tailEnd/>
            </a:ln>
          </p:spPr>
          <p:txBody>
            <a:bodyPr lIns="90488" tIns="44450" rIns="90488" bIns="44450">
              <a:spAutoFit/>
            </a:bodyPr>
            <a:lstStyle/>
            <a:p>
              <a:pPr algn="ctr" eaLnBrk="0" hangingPunct="0">
                <a:spcBef>
                  <a:spcPct val="50000"/>
                </a:spcBef>
              </a:pPr>
              <a:r>
                <a:rPr lang="en-US" sz="2600" b="1">
                  <a:solidFill>
                    <a:schemeClr val="hlink"/>
                  </a:solidFill>
                </a:rPr>
                <a:t> 2</a:t>
              </a:r>
            </a:p>
          </p:txBody>
        </p:sp>
        <p:sp>
          <p:nvSpPr>
            <p:cNvPr id="45080" name="Rectangle 24"/>
            <p:cNvSpPr>
              <a:spLocks noChangeArrowheads="1"/>
            </p:cNvSpPr>
            <p:nvPr/>
          </p:nvSpPr>
          <p:spPr bwMode="auto">
            <a:xfrm>
              <a:off x="3339" y="2556"/>
              <a:ext cx="1206" cy="306"/>
            </a:xfrm>
            <a:prstGeom prst="rect">
              <a:avLst/>
            </a:prstGeom>
            <a:noFill/>
            <a:ln w="12699">
              <a:noFill/>
              <a:miter lim="800000"/>
              <a:headEnd/>
              <a:tailEnd/>
            </a:ln>
          </p:spPr>
          <p:txBody>
            <a:bodyPr lIns="90488" tIns="44450" rIns="90488" bIns="44450">
              <a:spAutoFit/>
            </a:bodyPr>
            <a:lstStyle/>
            <a:p>
              <a:pPr eaLnBrk="0" hangingPunct="0">
                <a:spcBef>
                  <a:spcPct val="50000"/>
                </a:spcBef>
              </a:pPr>
              <a:r>
                <a:rPr lang="en-US" sz="2600" b="1">
                  <a:solidFill>
                    <a:schemeClr val="hlink"/>
                  </a:solidFill>
                </a:rPr>
                <a:t>=  $41,667 </a:t>
              </a:r>
            </a:p>
          </p:txBody>
        </p:sp>
      </p:grpSp>
      <p:grpSp>
        <p:nvGrpSpPr>
          <p:cNvPr id="6" name="Group 25"/>
          <p:cNvGrpSpPr>
            <a:grpSpLocks/>
          </p:cNvGrpSpPr>
          <p:nvPr/>
        </p:nvGrpSpPr>
        <p:grpSpPr bwMode="auto">
          <a:xfrm>
            <a:off x="1214438" y="5359400"/>
            <a:ext cx="7781925" cy="993775"/>
            <a:chOff x="765" y="3376"/>
            <a:chExt cx="4902" cy="626"/>
          </a:xfrm>
        </p:grpSpPr>
        <p:sp>
          <p:nvSpPr>
            <p:cNvPr id="45067" name="Rectangle 26"/>
            <p:cNvSpPr>
              <a:spLocks noChangeArrowheads="1"/>
            </p:cNvSpPr>
            <p:nvPr/>
          </p:nvSpPr>
          <p:spPr bwMode="auto">
            <a:xfrm>
              <a:off x="3083" y="3420"/>
              <a:ext cx="328" cy="582"/>
            </a:xfrm>
            <a:prstGeom prst="rect">
              <a:avLst/>
            </a:prstGeom>
            <a:noFill/>
            <a:ln w="12699">
              <a:noFill/>
              <a:miter lim="800000"/>
              <a:headEnd/>
              <a:tailEnd/>
            </a:ln>
          </p:spPr>
          <p:txBody>
            <a:bodyPr lIns="90488" tIns="44450" rIns="90488" bIns="44450">
              <a:spAutoFit/>
            </a:bodyPr>
            <a:lstStyle/>
            <a:p>
              <a:pPr eaLnBrk="0" hangingPunct="0">
                <a:spcBef>
                  <a:spcPct val="50000"/>
                </a:spcBef>
              </a:pPr>
              <a:r>
                <a:rPr lang="en-US" sz="5400">
                  <a:solidFill>
                    <a:schemeClr val="hlink"/>
                  </a:solidFill>
                </a:rPr>
                <a:t>(</a:t>
              </a:r>
            </a:p>
          </p:txBody>
        </p:sp>
        <p:sp>
          <p:nvSpPr>
            <p:cNvPr id="45068" name="Rectangle 27"/>
            <p:cNvSpPr>
              <a:spLocks noChangeArrowheads="1"/>
            </p:cNvSpPr>
            <p:nvPr/>
          </p:nvSpPr>
          <p:spPr bwMode="auto">
            <a:xfrm>
              <a:off x="4220" y="3420"/>
              <a:ext cx="328" cy="582"/>
            </a:xfrm>
            <a:prstGeom prst="rect">
              <a:avLst/>
            </a:prstGeom>
            <a:noFill/>
            <a:ln w="12699">
              <a:noFill/>
              <a:miter lim="800000"/>
              <a:headEnd/>
              <a:tailEnd/>
            </a:ln>
          </p:spPr>
          <p:txBody>
            <a:bodyPr lIns="90488" tIns="44450" rIns="90488" bIns="44450">
              <a:spAutoFit/>
            </a:bodyPr>
            <a:lstStyle/>
            <a:p>
              <a:pPr eaLnBrk="0" hangingPunct="0">
                <a:spcBef>
                  <a:spcPct val="50000"/>
                </a:spcBef>
              </a:pPr>
              <a:r>
                <a:rPr lang="en-US" sz="5400">
                  <a:solidFill>
                    <a:schemeClr val="hlink"/>
                  </a:solidFill>
                </a:rPr>
                <a:t>)</a:t>
              </a:r>
            </a:p>
          </p:txBody>
        </p:sp>
        <p:sp>
          <p:nvSpPr>
            <p:cNvPr id="45069" name="Rectangle 28"/>
            <p:cNvSpPr>
              <a:spLocks noChangeArrowheads="1"/>
            </p:cNvSpPr>
            <p:nvPr/>
          </p:nvSpPr>
          <p:spPr bwMode="auto">
            <a:xfrm>
              <a:off x="765" y="3564"/>
              <a:ext cx="2550" cy="306"/>
            </a:xfrm>
            <a:prstGeom prst="rect">
              <a:avLst/>
            </a:prstGeom>
            <a:noFill/>
            <a:ln w="12699">
              <a:noFill/>
              <a:miter lim="800000"/>
              <a:headEnd/>
              <a:tailEnd/>
            </a:ln>
          </p:spPr>
          <p:txBody>
            <a:bodyPr lIns="90488" tIns="44450" rIns="90488" bIns="44450">
              <a:spAutoFit/>
            </a:bodyPr>
            <a:lstStyle/>
            <a:p>
              <a:pPr eaLnBrk="0" hangingPunct="0">
                <a:spcBef>
                  <a:spcPct val="50000"/>
                </a:spcBef>
              </a:pPr>
              <a:r>
                <a:rPr lang="en-US" sz="2600" b="1">
                  <a:solidFill>
                    <a:schemeClr val="hlink"/>
                  </a:solidFill>
                </a:rPr>
                <a:t>  ($62,500 – $41,667)  ×    </a:t>
              </a:r>
            </a:p>
          </p:txBody>
        </p:sp>
        <p:sp>
          <p:nvSpPr>
            <p:cNvPr id="45070" name="Line 29"/>
            <p:cNvSpPr>
              <a:spLocks noChangeShapeType="1"/>
            </p:cNvSpPr>
            <p:nvPr/>
          </p:nvSpPr>
          <p:spPr bwMode="auto">
            <a:xfrm flipH="1">
              <a:off x="3352" y="3663"/>
              <a:ext cx="832" cy="0"/>
            </a:xfrm>
            <a:prstGeom prst="line">
              <a:avLst/>
            </a:prstGeom>
            <a:noFill/>
            <a:ln w="25399">
              <a:solidFill>
                <a:schemeClr val="hlink"/>
              </a:solidFill>
              <a:round/>
              <a:headEnd/>
              <a:tailEnd/>
            </a:ln>
          </p:spPr>
          <p:txBody>
            <a:bodyPr wrap="none" anchor="ctr"/>
            <a:lstStyle/>
            <a:p>
              <a:endParaRPr lang="en-US"/>
            </a:p>
          </p:txBody>
        </p:sp>
        <p:sp>
          <p:nvSpPr>
            <p:cNvPr id="45071" name="Rectangle 30"/>
            <p:cNvSpPr>
              <a:spLocks noChangeArrowheads="1"/>
            </p:cNvSpPr>
            <p:nvPr/>
          </p:nvSpPr>
          <p:spPr bwMode="auto">
            <a:xfrm flipH="1">
              <a:off x="3313" y="3664"/>
              <a:ext cx="910" cy="306"/>
            </a:xfrm>
            <a:prstGeom prst="rect">
              <a:avLst/>
            </a:prstGeom>
            <a:noFill/>
            <a:ln w="12699">
              <a:noFill/>
              <a:miter lim="800000"/>
              <a:headEnd/>
              <a:tailEnd/>
            </a:ln>
          </p:spPr>
          <p:txBody>
            <a:bodyPr lIns="90488" tIns="44450" rIns="90488" bIns="44450">
              <a:spAutoFit/>
            </a:bodyPr>
            <a:lstStyle/>
            <a:p>
              <a:pPr algn="ctr" eaLnBrk="0" hangingPunct="0">
                <a:spcBef>
                  <a:spcPct val="50000"/>
                </a:spcBef>
              </a:pPr>
              <a:r>
                <a:rPr lang="en-US" sz="2600" b="1">
                  <a:solidFill>
                    <a:schemeClr val="hlink"/>
                  </a:solidFill>
                </a:rPr>
                <a:t>3 years</a:t>
              </a:r>
            </a:p>
          </p:txBody>
        </p:sp>
        <p:sp>
          <p:nvSpPr>
            <p:cNvPr id="45072" name="Rectangle 31"/>
            <p:cNvSpPr>
              <a:spLocks noChangeArrowheads="1"/>
            </p:cNvSpPr>
            <p:nvPr/>
          </p:nvSpPr>
          <p:spPr bwMode="auto">
            <a:xfrm flipH="1">
              <a:off x="3409" y="3376"/>
              <a:ext cx="766" cy="306"/>
            </a:xfrm>
            <a:prstGeom prst="rect">
              <a:avLst/>
            </a:prstGeom>
            <a:noFill/>
            <a:ln w="12699">
              <a:noFill/>
              <a:miter lim="800000"/>
              <a:headEnd/>
              <a:tailEnd/>
            </a:ln>
          </p:spPr>
          <p:txBody>
            <a:bodyPr lIns="90488" tIns="44450" rIns="90488" bIns="44450">
              <a:spAutoFit/>
            </a:bodyPr>
            <a:lstStyle/>
            <a:p>
              <a:pPr algn="ctr" eaLnBrk="0" hangingPunct="0">
                <a:spcBef>
                  <a:spcPct val="50000"/>
                </a:spcBef>
              </a:pPr>
              <a:r>
                <a:rPr lang="en-US" sz="2600" b="1">
                  <a:solidFill>
                    <a:schemeClr val="hlink"/>
                  </a:solidFill>
                </a:rPr>
                <a:t> 2</a:t>
              </a:r>
            </a:p>
          </p:txBody>
        </p:sp>
        <p:sp>
          <p:nvSpPr>
            <p:cNvPr id="45073" name="Rectangle 32"/>
            <p:cNvSpPr>
              <a:spLocks noChangeArrowheads="1"/>
            </p:cNvSpPr>
            <p:nvPr/>
          </p:nvSpPr>
          <p:spPr bwMode="auto">
            <a:xfrm>
              <a:off x="4461" y="3564"/>
              <a:ext cx="1206" cy="306"/>
            </a:xfrm>
            <a:prstGeom prst="rect">
              <a:avLst/>
            </a:prstGeom>
            <a:noFill/>
            <a:ln w="12699">
              <a:noFill/>
              <a:miter lim="800000"/>
              <a:headEnd/>
              <a:tailEnd/>
            </a:ln>
          </p:spPr>
          <p:txBody>
            <a:bodyPr lIns="90488" tIns="44450" rIns="90488" bIns="44450">
              <a:spAutoFit/>
            </a:bodyPr>
            <a:lstStyle/>
            <a:p>
              <a:pPr eaLnBrk="0" hangingPunct="0">
                <a:spcBef>
                  <a:spcPct val="50000"/>
                </a:spcBef>
              </a:pPr>
              <a:r>
                <a:rPr lang="en-US" sz="2600" b="1">
                  <a:solidFill>
                    <a:schemeClr val="hlink"/>
                  </a:solidFill>
                </a:rPr>
                <a:t>=  $13,889 </a:t>
              </a:r>
            </a:p>
          </p:txBody>
        </p:sp>
      </p:grpSp>
      <p:sp>
        <p:nvSpPr>
          <p:cNvPr id="45062" name="Rectangle 33"/>
          <p:cNvSpPr>
            <a:spLocks noGrp="1" noChangeArrowheads="1"/>
          </p:cNvSpPr>
          <p:nvPr>
            <p:ph type="title"/>
          </p:nvPr>
        </p:nvSpPr>
        <p:spPr/>
        <p:txBody>
          <a:bodyPr/>
          <a:lstStyle/>
          <a:p>
            <a:r>
              <a:rPr lang="en-US" smtClean="0"/>
              <a:t>Declining-Balance Method</a:t>
            </a:r>
          </a:p>
        </p:txBody>
      </p:sp>
      <p:grpSp>
        <p:nvGrpSpPr>
          <p:cNvPr id="7" name="Group 34"/>
          <p:cNvGrpSpPr>
            <a:grpSpLocks/>
          </p:cNvGrpSpPr>
          <p:nvPr/>
        </p:nvGrpSpPr>
        <p:grpSpPr bwMode="auto">
          <a:xfrm>
            <a:off x="71438" y="3424238"/>
            <a:ext cx="3590925" cy="2062162"/>
            <a:chOff x="45" y="2157"/>
            <a:chExt cx="2262" cy="1299"/>
          </a:xfrm>
        </p:grpSpPr>
        <p:sp>
          <p:nvSpPr>
            <p:cNvPr id="45065" name="Rectangle 35"/>
            <p:cNvSpPr>
              <a:spLocks noChangeArrowheads="1"/>
            </p:cNvSpPr>
            <p:nvPr/>
          </p:nvSpPr>
          <p:spPr bwMode="auto">
            <a:xfrm>
              <a:off x="45" y="2157"/>
              <a:ext cx="2259" cy="306"/>
            </a:xfrm>
            <a:prstGeom prst="rect">
              <a:avLst/>
            </a:prstGeom>
            <a:noFill/>
            <a:ln w="12699">
              <a:noFill/>
              <a:miter lim="800000"/>
              <a:headEnd/>
              <a:tailEnd/>
            </a:ln>
          </p:spPr>
          <p:txBody>
            <a:bodyPr lIns="90488" tIns="44450" rIns="90488" bIns="44450">
              <a:spAutoFit/>
            </a:bodyPr>
            <a:lstStyle/>
            <a:p>
              <a:pPr algn="ctr" eaLnBrk="0" hangingPunct="0">
                <a:spcBef>
                  <a:spcPct val="50000"/>
                </a:spcBef>
              </a:pPr>
              <a:r>
                <a:rPr lang="en-US" sz="2600" b="1" u="sng"/>
                <a:t>Year 1 Depreciation:</a:t>
              </a:r>
            </a:p>
          </p:txBody>
        </p:sp>
        <p:sp>
          <p:nvSpPr>
            <p:cNvPr id="45066" name="Rectangle 36"/>
            <p:cNvSpPr>
              <a:spLocks noChangeArrowheads="1"/>
            </p:cNvSpPr>
            <p:nvPr/>
          </p:nvSpPr>
          <p:spPr bwMode="auto">
            <a:xfrm>
              <a:off x="48" y="3150"/>
              <a:ext cx="2259" cy="306"/>
            </a:xfrm>
            <a:prstGeom prst="rect">
              <a:avLst/>
            </a:prstGeom>
            <a:noFill/>
            <a:ln w="12699">
              <a:noFill/>
              <a:miter lim="800000"/>
              <a:headEnd/>
              <a:tailEnd/>
            </a:ln>
          </p:spPr>
          <p:txBody>
            <a:bodyPr lIns="90488" tIns="44450" rIns="90488" bIns="44450">
              <a:spAutoFit/>
            </a:bodyPr>
            <a:lstStyle/>
            <a:p>
              <a:pPr algn="ctr" eaLnBrk="0" hangingPunct="0">
                <a:spcBef>
                  <a:spcPct val="50000"/>
                </a:spcBef>
              </a:pPr>
              <a:r>
                <a:rPr lang="en-US" sz="2600" b="1" u="sng"/>
                <a:t>Year 2 Depreciation:</a:t>
              </a:r>
            </a:p>
          </p:txBody>
        </p:sp>
      </p:grpSp>
      <p:pic>
        <p:nvPicPr>
          <p:cNvPr id="45064" name="Picture 2052" descr="747JET2"/>
          <p:cNvPicPr>
            <a:picLocks noChangeAspect="1" noChangeArrowheads="1"/>
          </p:cNvPicPr>
          <p:nvPr/>
        </p:nvPicPr>
        <p:blipFill>
          <a:blip r:embed="rId3" cstate="print"/>
          <a:srcRect/>
          <a:stretch>
            <a:fillRect/>
          </a:stretch>
        </p:blipFill>
        <p:spPr bwMode="auto">
          <a:xfrm>
            <a:off x="6076950" y="36513"/>
            <a:ext cx="3067050" cy="690562"/>
          </a:xfrm>
          <a:prstGeom prst="rect">
            <a:avLst/>
          </a:prstGeom>
          <a:noFill/>
          <a:ln w="9525">
            <a:noFill/>
            <a:miter lim="800000"/>
            <a:headEnd/>
            <a:tailEnd/>
          </a:ln>
        </p:spPr>
      </p:pic>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par>
                          <p:cTn id="18" fill="hold">
                            <p:stCondLst>
                              <p:cond delay="500"/>
                            </p:stCondLst>
                            <p:childTnLst>
                              <p:par>
                                <p:cTn id="19" presetID="18" presetClass="entr" presetSubtype="12" fill="hold"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strips(downLeft)">
                                      <p:cBhvr>
                                        <p:cTn id="2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314" name="Object 2"/>
          <p:cNvGraphicFramePr>
            <a:graphicFrameLocks/>
          </p:cNvGraphicFramePr>
          <p:nvPr/>
        </p:nvGraphicFramePr>
        <p:xfrm>
          <a:off x="231775" y="1603375"/>
          <a:ext cx="8736013" cy="3159125"/>
        </p:xfrm>
        <a:graphic>
          <a:graphicData uri="http://schemas.openxmlformats.org/presentationml/2006/ole">
            <p:oleObj spid="_x0000_s1026" name="Worksheet" r:id="rId4" imgW="3850200" imgH="1400040" progId="Excel.Sheet.8">
              <p:embed/>
            </p:oleObj>
          </a:graphicData>
        </a:graphic>
      </p:graphicFrame>
      <p:sp>
        <p:nvSpPr>
          <p:cNvPr id="13315" name="Line 3"/>
          <p:cNvSpPr>
            <a:spLocks noChangeShapeType="1"/>
          </p:cNvSpPr>
          <p:nvPr/>
        </p:nvSpPr>
        <p:spPr bwMode="auto">
          <a:xfrm>
            <a:off x="3886200" y="4038600"/>
            <a:ext cx="2590800" cy="1828800"/>
          </a:xfrm>
          <a:prstGeom prst="line">
            <a:avLst/>
          </a:prstGeom>
          <a:noFill/>
          <a:ln w="38100">
            <a:solidFill>
              <a:srgbClr val="FC0128"/>
            </a:solidFill>
            <a:round/>
            <a:headEnd type="triangle" w="med" len="med"/>
            <a:tailEnd/>
          </a:ln>
        </p:spPr>
        <p:txBody>
          <a:bodyPr wrap="none" anchor="ctr"/>
          <a:lstStyle/>
          <a:p>
            <a:endParaRPr lang="en-US"/>
          </a:p>
        </p:txBody>
      </p:sp>
      <p:grpSp>
        <p:nvGrpSpPr>
          <p:cNvPr id="2" name="Group 4"/>
          <p:cNvGrpSpPr>
            <a:grpSpLocks/>
          </p:cNvGrpSpPr>
          <p:nvPr/>
        </p:nvGrpSpPr>
        <p:grpSpPr bwMode="auto">
          <a:xfrm>
            <a:off x="0" y="5410200"/>
            <a:ext cx="7781925" cy="982663"/>
            <a:chOff x="477" y="3472"/>
            <a:chExt cx="4902" cy="603"/>
          </a:xfrm>
        </p:grpSpPr>
        <p:sp>
          <p:nvSpPr>
            <p:cNvPr id="13321" name="Rectangle 5"/>
            <p:cNvSpPr>
              <a:spLocks noChangeArrowheads="1"/>
            </p:cNvSpPr>
            <p:nvPr/>
          </p:nvSpPr>
          <p:spPr bwMode="auto">
            <a:xfrm>
              <a:off x="2795" y="3516"/>
              <a:ext cx="328" cy="559"/>
            </a:xfrm>
            <a:prstGeom prst="rect">
              <a:avLst/>
            </a:prstGeom>
            <a:noFill/>
            <a:ln w="12699">
              <a:noFill/>
              <a:miter lim="800000"/>
              <a:headEnd/>
              <a:tailEnd/>
            </a:ln>
          </p:spPr>
          <p:txBody>
            <a:bodyPr lIns="90488" tIns="44450" rIns="90488" bIns="44450">
              <a:spAutoFit/>
            </a:bodyPr>
            <a:lstStyle/>
            <a:p>
              <a:pPr eaLnBrk="0" hangingPunct="0">
                <a:spcBef>
                  <a:spcPct val="50000"/>
                </a:spcBef>
              </a:pPr>
              <a:r>
                <a:rPr lang="en-US" sz="5400">
                  <a:solidFill>
                    <a:schemeClr val="hlink"/>
                  </a:solidFill>
                </a:rPr>
                <a:t>(</a:t>
              </a:r>
            </a:p>
          </p:txBody>
        </p:sp>
        <p:sp>
          <p:nvSpPr>
            <p:cNvPr id="13322" name="Rectangle 6"/>
            <p:cNvSpPr>
              <a:spLocks noChangeArrowheads="1"/>
            </p:cNvSpPr>
            <p:nvPr/>
          </p:nvSpPr>
          <p:spPr bwMode="auto">
            <a:xfrm>
              <a:off x="3932" y="3516"/>
              <a:ext cx="328" cy="559"/>
            </a:xfrm>
            <a:prstGeom prst="rect">
              <a:avLst/>
            </a:prstGeom>
            <a:noFill/>
            <a:ln w="12699">
              <a:noFill/>
              <a:miter lim="800000"/>
              <a:headEnd/>
              <a:tailEnd/>
            </a:ln>
          </p:spPr>
          <p:txBody>
            <a:bodyPr lIns="90488" tIns="44450" rIns="90488" bIns="44450">
              <a:spAutoFit/>
            </a:bodyPr>
            <a:lstStyle/>
            <a:p>
              <a:pPr eaLnBrk="0" hangingPunct="0">
                <a:spcBef>
                  <a:spcPct val="50000"/>
                </a:spcBef>
              </a:pPr>
              <a:r>
                <a:rPr lang="en-US" sz="5400">
                  <a:solidFill>
                    <a:schemeClr val="hlink"/>
                  </a:solidFill>
                </a:rPr>
                <a:t>)</a:t>
              </a:r>
            </a:p>
          </p:txBody>
        </p:sp>
        <p:sp>
          <p:nvSpPr>
            <p:cNvPr id="13323" name="Rectangle 7"/>
            <p:cNvSpPr>
              <a:spLocks noChangeArrowheads="1"/>
            </p:cNvSpPr>
            <p:nvPr/>
          </p:nvSpPr>
          <p:spPr bwMode="auto">
            <a:xfrm>
              <a:off x="477" y="3660"/>
              <a:ext cx="2550" cy="298"/>
            </a:xfrm>
            <a:prstGeom prst="rect">
              <a:avLst/>
            </a:prstGeom>
            <a:noFill/>
            <a:ln w="12699">
              <a:noFill/>
              <a:miter lim="800000"/>
              <a:headEnd/>
              <a:tailEnd/>
            </a:ln>
          </p:spPr>
          <p:txBody>
            <a:bodyPr lIns="90488" tIns="44450" rIns="90488" bIns="44450">
              <a:spAutoFit/>
            </a:bodyPr>
            <a:lstStyle/>
            <a:p>
              <a:pPr eaLnBrk="0" hangingPunct="0">
                <a:spcBef>
                  <a:spcPct val="50000"/>
                </a:spcBef>
              </a:pPr>
              <a:r>
                <a:rPr lang="en-US" sz="2600" b="1">
                  <a:solidFill>
                    <a:schemeClr val="hlink"/>
                  </a:solidFill>
                </a:rPr>
                <a:t>  ($62,500 – $55,556)  ×    </a:t>
              </a:r>
            </a:p>
          </p:txBody>
        </p:sp>
        <p:sp>
          <p:nvSpPr>
            <p:cNvPr id="13324" name="Line 8"/>
            <p:cNvSpPr>
              <a:spLocks noChangeShapeType="1"/>
            </p:cNvSpPr>
            <p:nvPr/>
          </p:nvSpPr>
          <p:spPr bwMode="auto">
            <a:xfrm flipH="1">
              <a:off x="3064" y="3759"/>
              <a:ext cx="832" cy="0"/>
            </a:xfrm>
            <a:prstGeom prst="line">
              <a:avLst/>
            </a:prstGeom>
            <a:noFill/>
            <a:ln w="25399">
              <a:solidFill>
                <a:schemeClr val="hlink"/>
              </a:solidFill>
              <a:round/>
              <a:headEnd/>
              <a:tailEnd/>
            </a:ln>
          </p:spPr>
          <p:txBody>
            <a:bodyPr wrap="none" anchor="ctr"/>
            <a:lstStyle/>
            <a:p>
              <a:endParaRPr lang="en-US"/>
            </a:p>
          </p:txBody>
        </p:sp>
        <p:sp>
          <p:nvSpPr>
            <p:cNvPr id="13325" name="Rectangle 9"/>
            <p:cNvSpPr>
              <a:spLocks noChangeArrowheads="1"/>
            </p:cNvSpPr>
            <p:nvPr/>
          </p:nvSpPr>
          <p:spPr bwMode="auto">
            <a:xfrm flipH="1">
              <a:off x="3025" y="3760"/>
              <a:ext cx="910" cy="298"/>
            </a:xfrm>
            <a:prstGeom prst="rect">
              <a:avLst/>
            </a:prstGeom>
            <a:noFill/>
            <a:ln w="12699">
              <a:noFill/>
              <a:miter lim="800000"/>
              <a:headEnd/>
              <a:tailEnd/>
            </a:ln>
          </p:spPr>
          <p:txBody>
            <a:bodyPr lIns="90488" tIns="44450" rIns="90488" bIns="44450">
              <a:spAutoFit/>
            </a:bodyPr>
            <a:lstStyle/>
            <a:p>
              <a:pPr algn="ctr" eaLnBrk="0" hangingPunct="0">
                <a:spcBef>
                  <a:spcPct val="50000"/>
                </a:spcBef>
              </a:pPr>
              <a:r>
                <a:rPr lang="en-US" sz="2600" b="1">
                  <a:solidFill>
                    <a:schemeClr val="hlink"/>
                  </a:solidFill>
                </a:rPr>
                <a:t>3 years</a:t>
              </a:r>
            </a:p>
          </p:txBody>
        </p:sp>
        <p:sp>
          <p:nvSpPr>
            <p:cNvPr id="13326" name="Rectangle 10"/>
            <p:cNvSpPr>
              <a:spLocks noChangeArrowheads="1"/>
            </p:cNvSpPr>
            <p:nvPr/>
          </p:nvSpPr>
          <p:spPr bwMode="auto">
            <a:xfrm flipH="1">
              <a:off x="3121" y="3472"/>
              <a:ext cx="766" cy="298"/>
            </a:xfrm>
            <a:prstGeom prst="rect">
              <a:avLst/>
            </a:prstGeom>
            <a:noFill/>
            <a:ln w="12699">
              <a:noFill/>
              <a:miter lim="800000"/>
              <a:headEnd/>
              <a:tailEnd/>
            </a:ln>
          </p:spPr>
          <p:txBody>
            <a:bodyPr lIns="90488" tIns="44450" rIns="90488" bIns="44450">
              <a:spAutoFit/>
            </a:bodyPr>
            <a:lstStyle/>
            <a:p>
              <a:pPr algn="ctr" eaLnBrk="0" hangingPunct="0">
                <a:spcBef>
                  <a:spcPct val="50000"/>
                </a:spcBef>
              </a:pPr>
              <a:r>
                <a:rPr lang="en-US" sz="2600" b="1">
                  <a:solidFill>
                    <a:schemeClr val="hlink"/>
                  </a:solidFill>
                </a:rPr>
                <a:t> 2</a:t>
              </a:r>
            </a:p>
          </p:txBody>
        </p:sp>
        <p:sp>
          <p:nvSpPr>
            <p:cNvPr id="13327" name="Rectangle 11"/>
            <p:cNvSpPr>
              <a:spLocks noChangeArrowheads="1"/>
            </p:cNvSpPr>
            <p:nvPr/>
          </p:nvSpPr>
          <p:spPr bwMode="auto">
            <a:xfrm>
              <a:off x="4173" y="3660"/>
              <a:ext cx="1206" cy="298"/>
            </a:xfrm>
            <a:prstGeom prst="rect">
              <a:avLst/>
            </a:prstGeom>
            <a:noFill/>
            <a:ln w="12699">
              <a:noFill/>
              <a:miter lim="800000"/>
              <a:headEnd/>
              <a:tailEnd/>
            </a:ln>
          </p:spPr>
          <p:txBody>
            <a:bodyPr lIns="90488" tIns="44450" rIns="90488" bIns="44450">
              <a:spAutoFit/>
            </a:bodyPr>
            <a:lstStyle/>
            <a:p>
              <a:pPr eaLnBrk="0" hangingPunct="0">
                <a:spcBef>
                  <a:spcPct val="50000"/>
                </a:spcBef>
              </a:pPr>
              <a:r>
                <a:rPr lang="en-US" sz="2600" b="1">
                  <a:solidFill>
                    <a:schemeClr val="hlink"/>
                  </a:solidFill>
                </a:rPr>
                <a:t>=  $4,629 </a:t>
              </a:r>
            </a:p>
          </p:txBody>
        </p:sp>
      </p:grpSp>
      <p:sp>
        <p:nvSpPr>
          <p:cNvPr id="13317" name="AutoShape 12"/>
          <p:cNvSpPr>
            <a:spLocks noChangeArrowheads="1"/>
          </p:cNvSpPr>
          <p:nvPr/>
        </p:nvSpPr>
        <p:spPr bwMode="auto">
          <a:xfrm>
            <a:off x="7708900" y="3759200"/>
            <a:ext cx="965200" cy="431800"/>
          </a:xfrm>
          <a:prstGeom prst="roundRect">
            <a:avLst>
              <a:gd name="adj" fmla="val 12495"/>
            </a:avLst>
          </a:prstGeom>
          <a:noFill/>
          <a:ln w="25399">
            <a:solidFill>
              <a:srgbClr val="FF3300"/>
            </a:solidFill>
            <a:round/>
            <a:headEnd/>
            <a:tailEnd/>
          </a:ln>
        </p:spPr>
        <p:txBody>
          <a:bodyPr wrap="none" anchor="ctr"/>
          <a:lstStyle/>
          <a:p>
            <a:endParaRPr lang="en-US"/>
          </a:p>
        </p:txBody>
      </p:sp>
      <p:sp>
        <p:nvSpPr>
          <p:cNvPr id="13318" name="Rectangle 13"/>
          <p:cNvSpPr>
            <a:spLocks noChangeArrowheads="1"/>
          </p:cNvSpPr>
          <p:nvPr/>
        </p:nvSpPr>
        <p:spPr bwMode="auto">
          <a:xfrm>
            <a:off x="5846763" y="5008563"/>
            <a:ext cx="3194050" cy="454025"/>
          </a:xfrm>
          <a:prstGeom prst="rect">
            <a:avLst/>
          </a:prstGeom>
          <a:noFill/>
          <a:ln w="12699">
            <a:noFill/>
            <a:miter lim="800000"/>
            <a:headEnd/>
            <a:tailEnd/>
          </a:ln>
        </p:spPr>
        <p:txBody>
          <a:bodyPr wrap="none" lIns="90488" tIns="44450" rIns="90488" bIns="44450">
            <a:spAutoFit/>
          </a:bodyPr>
          <a:lstStyle/>
          <a:p>
            <a:pPr eaLnBrk="0" hangingPunct="0"/>
            <a:r>
              <a:rPr lang="en-US" sz="2400" b="1">
                <a:solidFill>
                  <a:srgbClr val="FF3300"/>
                </a:solidFill>
              </a:rPr>
              <a:t>Below residual value</a:t>
            </a:r>
          </a:p>
        </p:txBody>
      </p:sp>
      <p:sp>
        <p:nvSpPr>
          <p:cNvPr id="13319" name="Line 14"/>
          <p:cNvSpPr>
            <a:spLocks noChangeShapeType="1"/>
          </p:cNvSpPr>
          <p:nvPr/>
        </p:nvSpPr>
        <p:spPr bwMode="auto">
          <a:xfrm flipV="1">
            <a:off x="7175500" y="4191000"/>
            <a:ext cx="673100" cy="927100"/>
          </a:xfrm>
          <a:prstGeom prst="line">
            <a:avLst/>
          </a:prstGeom>
          <a:noFill/>
          <a:ln w="38100">
            <a:solidFill>
              <a:srgbClr val="FF3300"/>
            </a:solidFill>
            <a:round/>
            <a:headEnd/>
            <a:tailEnd type="triangle" w="med" len="med"/>
          </a:ln>
        </p:spPr>
        <p:txBody>
          <a:bodyPr wrap="none" anchor="ctr"/>
          <a:lstStyle/>
          <a:p>
            <a:endParaRPr lang="en-US"/>
          </a:p>
        </p:txBody>
      </p:sp>
      <p:sp>
        <p:nvSpPr>
          <p:cNvPr id="13320" name="Rectangle 16"/>
          <p:cNvSpPr>
            <a:spLocks noGrp="1" noChangeArrowheads="1"/>
          </p:cNvSpPr>
          <p:nvPr>
            <p:ph type="title"/>
          </p:nvPr>
        </p:nvSpPr>
        <p:spPr/>
        <p:txBody>
          <a:bodyPr/>
          <a:lstStyle/>
          <a:p>
            <a:r>
              <a:rPr lang="en-US" smtClean="0"/>
              <a:t>Declining-Balance Method</a:t>
            </a:r>
          </a:p>
        </p:txBody>
      </p:sp>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050"/>
          <p:cNvSpPr>
            <a:spLocks noChangeArrowheads="1"/>
          </p:cNvSpPr>
          <p:nvPr/>
        </p:nvSpPr>
        <p:spPr bwMode="auto">
          <a:xfrm>
            <a:off x="1143000" y="5334000"/>
            <a:ext cx="7189788" cy="876300"/>
          </a:xfrm>
          <a:prstGeom prst="rect">
            <a:avLst/>
          </a:prstGeom>
          <a:solidFill>
            <a:srgbClr val="CCECFF"/>
          </a:solidFill>
          <a:ln w="57149" cmpd="thinThick">
            <a:solidFill>
              <a:srgbClr val="FC0128"/>
            </a:solidFill>
            <a:miter lim="800000"/>
            <a:headEnd/>
            <a:tailEnd/>
          </a:ln>
        </p:spPr>
        <p:txBody>
          <a:bodyPr wrap="none" lIns="90488" tIns="44450" rIns="90488" bIns="44450">
            <a:spAutoFit/>
          </a:bodyPr>
          <a:lstStyle/>
          <a:p>
            <a:pPr algn="ctr" eaLnBrk="0" hangingPunct="0"/>
            <a:r>
              <a:rPr lang="en-US" sz="2400"/>
              <a:t>Depreciation expense is limited to the amount that</a:t>
            </a:r>
            <a:br>
              <a:rPr lang="en-US" sz="2400"/>
            </a:br>
            <a:r>
              <a:rPr lang="en-US" sz="2400"/>
              <a:t>reduces book value to the estimated residual value.</a:t>
            </a:r>
          </a:p>
        </p:txBody>
      </p:sp>
      <p:graphicFrame>
        <p:nvGraphicFramePr>
          <p:cNvPr id="14338" name="Object 2"/>
          <p:cNvGraphicFramePr>
            <a:graphicFrameLocks/>
          </p:cNvGraphicFramePr>
          <p:nvPr/>
        </p:nvGraphicFramePr>
        <p:xfrm>
          <a:off x="231775" y="1603375"/>
          <a:ext cx="8736013" cy="3159125"/>
        </p:xfrm>
        <a:graphic>
          <a:graphicData uri="http://schemas.openxmlformats.org/presentationml/2006/ole">
            <p:oleObj spid="_x0000_s2050" name="Worksheet" r:id="rId4" imgW="3850200" imgH="1400040" progId="Excel.Sheet.8">
              <p:embed/>
            </p:oleObj>
          </a:graphicData>
        </a:graphic>
      </p:graphicFrame>
      <p:sp>
        <p:nvSpPr>
          <p:cNvPr id="14340" name="Line 2052"/>
          <p:cNvSpPr>
            <a:spLocks noChangeShapeType="1"/>
          </p:cNvSpPr>
          <p:nvPr/>
        </p:nvSpPr>
        <p:spPr bwMode="auto">
          <a:xfrm>
            <a:off x="3886200" y="3962400"/>
            <a:ext cx="1828800" cy="1600200"/>
          </a:xfrm>
          <a:prstGeom prst="line">
            <a:avLst/>
          </a:prstGeom>
          <a:noFill/>
          <a:ln w="38100">
            <a:solidFill>
              <a:srgbClr val="FC0128"/>
            </a:solidFill>
            <a:round/>
            <a:headEnd type="triangle" w="med" len="med"/>
            <a:tailEnd/>
          </a:ln>
        </p:spPr>
        <p:txBody>
          <a:bodyPr wrap="none" anchor="ctr"/>
          <a:lstStyle/>
          <a:p>
            <a:endParaRPr lang="en-US"/>
          </a:p>
        </p:txBody>
      </p:sp>
      <p:sp>
        <p:nvSpPr>
          <p:cNvPr id="14341" name="Rectangle 2054"/>
          <p:cNvSpPr>
            <a:spLocks noGrp="1" noChangeArrowheads="1"/>
          </p:cNvSpPr>
          <p:nvPr>
            <p:ph type="title"/>
          </p:nvPr>
        </p:nvSpPr>
        <p:spPr/>
        <p:txBody>
          <a:bodyPr/>
          <a:lstStyle/>
          <a:p>
            <a:r>
              <a:rPr lang="en-US" smtClean="0"/>
              <a:t>Declining-Balance Method</a:t>
            </a:r>
          </a:p>
        </p:txBody>
      </p:sp>
    </p:spTree>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4" name="Content Placeholder 3"/>
          <p:cNvSpPr>
            <a:spLocks noGrp="1"/>
          </p:cNvSpPr>
          <p:nvPr>
            <p:ph idx="1"/>
          </p:nvPr>
        </p:nvSpPr>
        <p:spPr/>
        <p:txBody>
          <a:bodyPr/>
          <a:lstStyle/>
          <a:p>
            <a:r>
              <a:rPr lang="en-US" dirty="0" smtClean="0"/>
              <a:t>Work on </a:t>
            </a:r>
            <a:r>
              <a:rPr lang="en-US" dirty="0" smtClean="0"/>
              <a:t>E8-7</a:t>
            </a:r>
          </a:p>
          <a:p>
            <a:r>
              <a:rPr lang="en-US" dirty="0" smtClean="0"/>
              <a:t>Do E8-8 with the following Changes:</a:t>
            </a:r>
          </a:p>
          <a:p>
            <a:pPr lvl="1"/>
            <a:r>
              <a:rPr lang="en-US" dirty="0" smtClean="0"/>
              <a:t>Stamping Machine was purchased on October 1 and not at the beginning of the year.</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Partial Year Depreciation</a:t>
            </a:r>
            <a:endParaRPr lang="en-US" dirty="0"/>
          </a:p>
        </p:txBody>
      </p:sp>
      <p:sp>
        <p:nvSpPr>
          <p:cNvPr id="3" name="Content Placeholder 2"/>
          <p:cNvSpPr>
            <a:spLocks noGrp="1"/>
          </p:cNvSpPr>
          <p:nvPr>
            <p:ph idx="1"/>
          </p:nvPr>
        </p:nvSpPr>
        <p:spPr/>
        <p:txBody>
          <a:bodyPr>
            <a:normAutofit lnSpcReduction="10000"/>
          </a:bodyPr>
          <a:lstStyle/>
          <a:p>
            <a:r>
              <a:rPr lang="en-US" dirty="0" smtClean="0"/>
              <a:t>You only depreciate an asset for the time you own it.</a:t>
            </a:r>
          </a:p>
          <a:p>
            <a:r>
              <a:rPr lang="en-US" dirty="0" smtClean="0"/>
              <a:t>For </a:t>
            </a:r>
            <a:r>
              <a:rPr lang="en-US" b="1" u="sng" dirty="0" smtClean="0"/>
              <a:t>Straight-line Depreciation</a:t>
            </a:r>
            <a:r>
              <a:rPr lang="en-US" dirty="0" smtClean="0"/>
              <a:t>:  first year and last year will be partial years.</a:t>
            </a:r>
          </a:p>
          <a:p>
            <a:r>
              <a:rPr lang="en-US" dirty="0" smtClean="0"/>
              <a:t>For </a:t>
            </a:r>
            <a:r>
              <a:rPr lang="en-US" b="1" u="sng" dirty="0" smtClean="0"/>
              <a:t>Units of Production</a:t>
            </a:r>
            <a:r>
              <a:rPr lang="en-US" dirty="0" smtClean="0"/>
              <a:t>:  usage is adjusted by actual units produced each year. </a:t>
            </a:r>
          </a:p>
          <a:p>
            <a:r>
              <a:rPr lang="en-US" dirty="0" smtClean="0"/>
              <a:t>For </a:t>
            </a:r>
            <a:r>
              <a:rPr lang="en-US" b="1" u="sng" dirty="0" smtClean="0"/>
              <a:t>Double Declining Balance</a:t>
            </a:r>
            <a:r>
              <a:rPr lang="en-US" dirty="0" smtClean="0"/>
              <a:t>:  in first year, calculate annual depreciation, then multiply by percentage of year.</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
          <p:cNvSpPr>
            <a:spLocks noGrp="1" noChangeArrowheads="1"/>
          </p:cNvSpPr>
          <p:nvPr>
            <p:ph type="title"/>
          </p:nvPr>
        </p:nvSpPr>
        <p:spPr/>
        <p:txBody>
          <a:bodyPr/>
          <a:lstStyle/>
          <a:p>
            <a:r>
              <a:rPr lang="en-US" dirty="0" smtClean="0"/>
              <a:t>Measuring Asset Impairment</a:t>
            </a:r>
          </a:p>
        </p:txBody>
      </p:sp>
      <p:sp>
        <p:nvSpPr>
          <p:cNvPr id="52227" name="Rectangle 6"/>
          <p:cNvSpPr>
            <a:spLocks noGrp="1" noChangeArrowheads="1"/>
          </p:cNvSpPr>
          <p:nvPr>
            <p:ph idx="1"/>
          </p:nvPr>
        </p:nvSpPr>
        <p:spPr>
          <a:xfrm>
            <a:off x="457200" y="1600201"/>
            <a:ext cx="8229600" cy="2362200"/>
          </a:xfrm>
          <a:solidFill>
            <a:schemeClr val="bg2"/>
          </a:solidFill>
          <a:ln w="28575">
            <a:solidFill>
              <a:schemeClr val="tx1">
                <a:lumMod val="95000"/>
                <a:lumOff val="5000"/>
              </a:schemeClr>
            </a:solidFill>
          </a:ln>
        </p:spPr>
        <p:txBody>
          <a:bodyPr>
            <a:normAutofit/>
          </a:bodyPr>
          <a:lstStyle/>
          <a:p>
            <a:pPr>
              <a:buFont typeface="Wingdings" pitchFamily="2" charset="2"/>
              <a:buNone/>
              <a:defRPr/>
            </a:pPr>
            <a:r>
              <a:rPr lang="en-US" sz="2400" dirty="0" smtClean="0">
                <a:solidFill>
                  <a:schemeClr val="tx1">
                    <a:lumMod val="95000"/>
                    <a:lumOff val="5000"/>
                  </a:schemeClr>
                </a:solidFill>
                <a:latin typeface="Arial" pitchFamily="34" charset="0"/>
                <a:cs typeface="Arial" pitchFamily="34" charset="0"/>
              </a:rPr>
              <a:t>Impairment is the loss of a significant portion</a:t>
            </a:r>
            <a:br>
              <a:rPr lang="en-US" sz="2400" dirty="0" smtClean="0">
                <a:solidFill>
                  <a:schemeClr val="tx1">
                    <a:lumMod val="95000"/>
                    <a:lumOff val="5000"/>
                  </a:schemeClr>
                </a:solidFill>
                <a:latin typeface="Arial" pitchFamily="34" charset="0"/>
                <a:cs typeface="Arial" pitchFamily="34" charset="0"/>
              </a:rPr>
            </a:br>
            <a:r>
              <a:rPr lang="en-US" sz="2400" dirty="0" smtClean="0">
                <a:solidFill>
                  <a:schemeClr val="tx1">
                    <a:lumMod val="95000"/>
                    <a:lumOff val="5000"/>
                  </a:schemeClr>
                </a:solidFill>
                <a:latin typeface="Arial" pitchFamily="34" charset="0"/>
                <a:cs typeface="Arial" pitchFamily="34" charset="0"/>
              </a:rPr>
              <a:t>of the utility of an asset through . . .</a:t>
            </a:r>
          </a:p>
          <a:p>
            <a:pPr lvl="1">
              <a:buClr>
                <a:schemeClr val="tx1"/>
              </a:buClr>
              <a:buFont typeface="Arial" pitchFamily="34" charset="0"/>
              <a:buChar char="•"/>
              <a:defRPr/>
            </a:pPr>
            <a:r>
              <a:rPr lang="en-US" sz="2400" dirty="0" smtClean="0">
                <a:solidFill>
                  <a:schemeClr val="tx1">
                    <a:lumMod val="95000"/>
                    <a:lumOff val="5000"/>
                  </a:schemeClr>
                </a:solidFill>
                <a:latin typeface="Arial" pitchFamily="34" charset="0"/>
                <a:cs typeface="Arial" pitchFamily="34" charset="0"/>
              </a:rPr>
              <a:t>Casualty.</a:t>
            </a:r>
          </a:p>
          <a:p>
            <a:pPr lvl="1">
              <a:buClr>
                <a:schemeClr val="tx1"/>
              </a:buClr>
              <a:buFont typeface="Arial" pitchFamily="34" charset="0"/>
              <a:buChar char="•"/>
              <a:defRPr/>
            </a:pPr>
            <a:r>
              <a:rPr lang="en-US" sz="2400" dirty="0" smtClean="0">
                <a:solidFill>
                  <a:schemeClr val="tx1">
                    <a:lumMod val="95000"/>
                    <a:lumOff val="5000"/>
                  </a:schemeClr>
                </a:solidFill>
                <a:latin typeface="Arial" pitchFamily="34" charset="0"/>
                <a:cs typeface="Arial" pitchFamily="34" charset="0"/>
              </a:rPr>
              <a:t>Obsolescence.</a:t>
            </a:r>
          </a:p>
          <a:p>
            <a:pPr lvl="1">
              <a:buClr>
                <a:schemeClr val="tx1"/>
              </a:buClr>
              <a:buFont typeface="Arial" pitchFamily="34" charset="0"/>
              <a:buChar char="•"/>
              <a:defRPr/>
            </a:pPr>
            <a:r>
              <a:rPr lang="en-US" sz="2400" dirty="0" smtClean="0">
                <a:solidFill>
                  <a:schemeClr val="tx1">
                    <a:lumMod val="95000"/>
                    <a:lumOff val="5000"/>
                  </a:schemeClr>
                </a:solidFill>
                <a:latin typeface="Arial" pitchFamily="34" charset="0"/>
                <a:cs typeface="Arial" pitchFamily="34" charset="0"/>
              </a:rPr>
              <a:t>Lack of demand for the asset’s services.</a:t>
            </a:r>
          </a:p>
        </p:txBody>
      </p:sp>
      <p:sp>
        <p:nvSpPr>
          <p:cNvPr id="52228" name="Rectangle 4"/>
          <p:cNvSpPr>
            <a:spLocks noChangeArrowheads="1"/>
          </p:cNvSpPr>
          <p:nvPr/>
        </p:nvSpPr>
        <p:spPr bwMode="auto">
          <a:xfrm>
            <a:off x="6629400" y="4267200"/>
            <a:ext cx="2362200" cy="2273300"/>
          </a:xfrm>
          <a:prstGeom prst="rect">
            <a:avLst/>
          </a:prstGeom>
          <a:solidFill>
            <a:schemeClr val="bg2"/>
          </a:solidFill>
          <a:ln w="25399">
            <a:solidFill>
              <a:schemeClr val="tx1"/>
            </a:solidFill>
            <a:miter lim="800000"/>
            <a:headEnd/>
            <a:tailEnd/>
          </a:ln>
        </p:spPr>
        <p:txBody>
          <a:bodyPr wrap="none" lIns="90488" tIns="44450" rIns="90488" bIns="44450" anchor="ctr"/>
          <a:lstStyle/>
          <a:p>
            <a:pPr algn="ctr" eaLnBrk="0" hangingPunct="0"/>
            <a:r>
              <a:rPr lang="en-US" sz="2400" b="1">
                <a:solidFill>
                  <a:srgbClr val="FF0000"/>
                </a:solidFill>
              </a:rPr>
              <a:t>Recognize a</a:t>
            </a:r>
            <a:br>
              <a:rPr lang="en-US" sz="2400" b="1">
                <a:solidFill>
                  <a:srgbClr val="FF0000"/>
                </a:solidFill>
              </a:rPr>
            </a:br>
            <a:r>
              <a:rPr lang="en-US" sz="2400" b="1">
                <a:solidFill>
                  <a:srgbClr val="FF0000"/>
                </a:solidFill>
              </a:rPr>
              <a:t>loss when</a:t>
            </a:r>
            <a:br>
              <a:rPr lang="en-US" sz="2400" b="1">
                <a:solidFill>
                  <a:srgbClr val="FF0000"/>
                </a:solidFill>
              </a:rPr>
            </a:br>
            <a:r>
              <a:rPr lang="en-US" sz="2400" b="1">
                <a:solidFill>
                  <a:srgbClr val="FF0000"/>
                </a:solidFill>
              </a:rPr>
              <a:t>an asset</a:t>
            </a:r>
            <a:br>
              <a:rPr lang="en-US" sz="2400" b="1">
                <a:solidFill>
                  <a:srgbClr val="FF0000"/>
                </a:solidFill>
              </a:rPr>
            </a:br>
            <a:r>
              <a:rPr lang="en-US" sz="2400" b="1">
                <a:solidFill>
                  <a:srgbClr val="FF0000"/>
                </a:solidFill>
              </a:rPr>
              <a:t>suffers a</a:t>
            </a:r>
            <a:br>
              <a:rPr lang="en-US" sz="2400" b="1">
                <a:solidFill>
                  <a:srgbClr val="FF0000"/>
                </a:solidFill>
              </a:rPr>
            </a:br>
            <a:r>
              <a:rPr lang="en-US" sz="2400" b="1">
                <a:solidFill>
                  <a:srgbClr val="FF0000"/>
                </a:solidFill>
              </a:rPr>
              <a:t>permanent</a:t>
            </a:r>
            <a:br>
              <a:rPr lang="en-US" sz="2400" b="1">
                <a:solidFill>
                  <a:srgbClr val="FF0000"/>
                </a:solidFill>
              </a:rPr>
            </a:br>
            <a:r>
              <a:rPr lang="en-US" sz="2400" b="1">
                <a:solidFill>
                  <a:srgbClr val="FF0000"/>
                </a:solidFill>
              </a:rPr>
              <a:t>impairment.</a:t>
            </a:r>
          </a:p>
        </p:txBody>
      </p:sp>
      <p:sp>
        <p:nvSpPr>
          <p:cNvPr id="8" name="TextBox 7"/>
          <p:cNvSpPr txBox="1"/>
          <p:nvPr/>
        </p:nvSpPr>
        <p:spPr>
          <a:xfrm>
            <a:off x="381000" y="4191000"/>
            <a:ext cx="6019800" cy="1754326"/>
          </a:xfrm>
          <a:prstGeom prst="rect">
            <a:avLst/>
          </a:prstGeom>
          <a:noFill/>
        </p:spPr>
        <p:txBody>
          <a:bodyPr wrap="square" rtlCol="0">
            <a:spAutoFit/>
          </a:bodyPr>
          <a:lstStyle/>
          <a:p>
            <a:r>
              <a:rPr lang="en-US" b="1" u="sng" dirty="0" smtClean="0"/>
              <a:t>Test of Impairment: </a:t>
            </a:r>
          </a:p>
          <a:p>
            <a:r>
              <a:rPr lang="en-US" dirty="0"/>
              <a:t>	</a:t>
            </a:r>
            <a:r>
              <a:rPr lang="en-US" dirty="0" smtClean="0"/>
              <a:t>Compare Book Value to Future Cash Flows</a:t>
            </a:r>
          </a:p>
          <a:p>
            <a:endParaRPr lang="en-US" dirty="0"/>
          </a:p>
          <a:p>
            <a:r>
              <a:rPr lang="en-US" b="1" u="sng" dirty="0" smtClean="0"/>
              <a:t>Record Impairment:</a:t>
            </a:r>
          </a:p>
          <a:p>
            <a:r>
              <a:rPr lang="en-US" dirty="0"/>
              <a:t>	</a:t>
            </a:r>
            <a:r>
              <a:rPr lang="en-US" dirty="0" smtClean="0"/>
              <a:t>Loss = difference between Book Value and Fair                          	Market Value</a:t>
            </a:r>
            <a:endParaRPr lang="en-US" dirty="0"/>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2228"/>
                                        </p:tgtEl>
                                        <p:attrNameLst>
                                          <p:attrName>style.visibility</p:attrName>
                                        </p:attrNameLst>
                                      </p:cBhvr>
                                      <p:to>
                                        <p:strVal val="visible"/>
                                      </p:to>
                                    </p:set>
                                    <p:animEffect transition="in" filter="dissolve">
                                      <p:cBhvr>
                                        <p:cTn id="7" dur="500"/>
                                        <p:tgtEl>
                                          <p:spTgt spid="522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2069</Words>
  <Application>Microsoft Office PowerPoint</Application>
  <PresentationFormat>On-screen Show (4:3)</PresentationFormat>
  <Paragraphs>243</Paragraphs>
  <Slides>18</Slides>
  <Notes>13</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18</vt:i4>
      </vt:variant>
    </vt:vector>
  </HeadingPairs>
  <TitlesOfParts>
    <vt:vector size="22" baseType="lpstr">
      <vt:lpstr>Office Theme</vt:lpstr>
      <vt:lpstr>Worksheet</vt:lpstr>
      <vt:lpstr>Microsoft Clip Gallery</vt:lpstr>
      <vt:lpstr>Microsoft Office Excel 97-2003 Worksheet</vt:lpstr>
      <vt:lpstr>Partial Year Depreciation, Disposals, and Impairment</vt:lpstr>
      <vt:lpstr>Accelerated Depreciation</vt:lpstr>
      <vt:lpstr>Declining-Balance Method</vt:lpstr>
      <vt:lpstr>Declining-Balance Method</vt:lpstr>
      <vt:lpstr>Declining-Balance Method</vt:lpstr>
      <vt:lpstr>Declining-Balance Method</vt:lpstr>
      <vt:lpstr>Slide 7</vt:lpstr>
      <vt:lpstr>Partial Year Depreciation</vt:lpstr>
      <vt:lpstr>Measuring Asset Impairment</vt:lpstr>
      <vt:lpstr>Impairment Problem</vt:lpstr>
      <vt:lpstr>Types of Asset Disposals</vt:lpstr>
      <vt:lpstr>Disposal of Property, Plant, and Equipment</vt:lpstr>
      <vt:lpstr>Disposal of Property, Plant, and Equipment</vt:lpstr>
      <vt:lpstr>Slide 14</vt:lpstr>
      <vt:lpstr>Slide 15</vt:lpstr>
      <vt:lpstr>Slide 16</vt:lpstr>
      <vt:lpstr>Disposal of Property, Plant, and Equipment</vt:lpstr>
      <vt:lpstr>Disposal with a partial year depreciation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Partial Year Depreciation, Disposals, and Impairment</dc:title>
  <dc:creator>ndadmin</dc:creator>
  <cp:lastModifiedBy>ndadmin</cp:lastModifiedBy>
  <cp:revision>3</cp:revision>
  <dcterms:created xsi:type="dcterms:W3CDTF">2010-10-25T04:18:22Z</dcterms:created>
  <dcterms:modified xsi:type="dcterms:W3CDTF">2010-10-25T04:42:41Z</dcterms:modified>
</cp:coreProperties>
</file>